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8" r:id="rId3"/>
    <p:sldId id="257" r:id="rId4"/>
    <p:sldId id="265" r:id="rId5"/>
    <p:sldId id="259" r:id="rId6"/>
    <p:sldId id="260" r:id="rId7"/>
    <p:sldId id="261" r:id="rId8"/>
    <p:sldId id="266" r:id="rId9"/>
    <p:sldId id="264" r:id="rId10"/>
    <p:sldId id="262" r:id="rId11"/>
    <p:sldId id="263"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209"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7:46:53.089"/>
    </inkml:context>
    <inkml:brush xml:id="br0">
      <inkml:brushProperty name="width" value="0.35" units="cm"/>
      <inkml:brushProperty name="height" value="0.35" units="cm"/>
      <inkml:brushProperty name="color" value="#FFFFFF"/>
    </inkml:brush>
  </inkml:definitions>
  <inkml:trace contextRef="#ctx0" brushRef="#br0">275 126 24575,'-11'-37'0,"2"4"0,9 12 0,2 4 0,2 7 0,2 5 0,8 3 0,-3 2 0,2 1 0,-6 5 0,-1 5 0,-1 7 0,1 4 0,0 2 0,-3-3 0,-1-1 0,-2 1 0,0-1 0,0 0 0,0-2 0,0-2 0,-3-3 0,-3 0 0,-6-1 0,0-3 0,-1-1 0,1-1 0,-1-1 0,-4-2 0,1-2 0,-1-2 0,-1 0 0,-3 0 0,-1 0 0,-2 0 0,3 0 0,2 0 0,4-2 0,5-3 0,4-2 0,0-3 0,-1-2 0,0-2 0,-1-4 0,-1-3 0,3-2 0,-2-1 0,2 0 0,3 3 0,1 2 0,4 6 0,3 5 0,5 4 0,0 4 0,2-3 0,-2 0 0,2 0 0,0 0 0,-1 3 0,-5 10 0,-2-3 0,-4 9 0,0-4 0,0 0 0,0 0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7:47:27.996"/>
    </inkml:context>
    <inkml:brush xml:id="br0">
      <inkml:brushProperty name="width" value="0.35" units="cm"/>
      <inkml:brushProperty name="height" value="0.35" units="cm"/>
      <inkml:brushProperty name="color" value="#FFFFFF"/>
    </inkml:brush>
  </inkml:definitions>
  <inkml:trace contextRef="#ctx0" brushRef="#br0">1331 198 24575,'-6'62'0,"1"0"0,5-6 0,0-10 0,0-7 0,-3-3 0,0-3 0,-1 5 0,-1-6 0,2-1 0,-2-2 0,1-1 0,0-4 0,0 0 0,1 2 0,0 2 0,-3 2 0,3 1 0,-1 0 0,-1-1 0,2 1 0,0 1 0,0-1 0,2 1 0,-2-1 0,-1 1 0,1-2 0,2 2 0,-2 2 0,0 1 0,-1 3 0,2-3 0,2-1 0,0-1 0,-1 0 0,-2 0 0,-1 0 0,-1 0 0,0 0 0,2 1 0,-2-1 0,2 0 0,-1 1 0,0-4 0,1 2 0,0-2 0,0-2 0,0-1 0,0-4 0,0 1 0,-2 3 0,1 0 0,1 1 0,-2-2 0,2-2 0,-2 3 0,-1 0 0,3 1 0,-2 1 0,1-1 0,1-1 0,-2 0 0,2-2 0,-1 1 0,-1 2 0,1 1 0,-2 0 0,-2 0 0,2 2 0,-1 1 0,-1 2 0,-1-2 0,0 2 0,1-4 0,-1-3 0,0 2 0,0 2 0,0 4 0,-1 4 0,1-4 0,-2-2 0,1-2 0,1-4 0,0 3 0,1-2 0,-1-1 0,2 0 0,-1-4 0,0 1 0,-2 0 0,-1-1 0,0 4 0,-1 1 0,1-1 0,-2 3 0,2-3 0,-1 1 0,1-1 0,2-4 0,0 1 0,1-1 0,2-2 0,0-2 0,0-5 0,1-2 0,-3 2 0,2 1 0,-1 0 0,2 2 0,-1-2 0,1 0 0,1-1 0,-1-1 0,2-1 0,-2 0 0,0 0 0,2-1 0,-2 0 0,2-1 0,-2-1 0,0 1 0,0 0 0,-2 2 0,1 3 0,1 0 0,0-2 0,2-2 0,0 0 0,0 1 0,2 0 0,0 2 0,1 0 0,0 4 0,0 3 0,0 1 0,0-1 0,0-1 0,0-3 0,-1 1 0,-1-1 0,-1 0 0,1 1 0,0-1 0,2 1 0,0 0 0,0 3 0,0 1 0,0-1 0,0-1 0,0 1 0,0 0 0,0 3 0,0 2 0,0 2 0,0-1 0,0 0 0,0-6 0,0-4 0,0-3 0,0-3 0,0 5 0,0 8 0,2 3 0,1 3 0,3-4 0,-1-11 0,-2-8 0,3-29 0,-4 7 0,2-14 0,1 17 0,0 0 0,4-4 0,1-2 0,0-3 0,2-6 0,2-6 0,1-8 0,3-8 0,7-10 0,9-15 0,13-16 0,-18 39 0,2-1 0,3-4 0,1-1 0,1-2 0,1 0 0,0 0 0,-1 0 0,-1 0 0,-2 0 0,-1 3 0,-1 1 0,-1 0 0,-1 0 0,0 0 0,-1 0 0,0 1 0,0 0 0,-2 0 0,-1 1 0,-1 1 0,0 0 0,-1 0 0,0 0 0,0-1 0,-1 1 0,-1 1 0,-1 1 0,17-46 0,-3 9 0,-3 6 0,3 3 0,-1 4 0,0-2 0,0 1 0,-2-2 0,-1-3 0,-1-3 0,-3-7 0,-2-6 0,-11 41 0,0-2 0,0-5 0,1-1 0,1-8 0,0 0 0,2-6 0,-1 1 0,-1 1 0,1 3 0,0 5 0,-1 3 0,11-36 0,-6 29 0,-8 27 0,-9 19 0,-9 15 0,-10 22 0,-11 26 0,-12 24 0,-14 28 0,20-35 0,-3 3 0,-10 12 0,-3 4 0,10-15 0,-2 2 0,-1 1-239,-3 5 0,-1 0 0,-1 2 239,-1 3 0,0 1 0,0 0 0,2 0 0,0 1 0,1-2 0,5-5 0,2-1 0,1-2 0,-11 23 0,3-5 0,10-17 0,4-7 0,-6 18 0,18-30 0,12-28 0,6-24 717,4-31-717,9-43 0,-2 15 0,2-7 0,7-24 0,3-6-328,-3 19 0,3-2 0,0-1 304,4-5 1,0-1-1,3 1 24,2-2 0,2 1 0,0 2 0,1 3 0,1 1 0,0 2 0,-2 8 0,0 2 0,0 2 0,12-26 0,-1 6 0,-7 20 0,-3 5 0,16-25 0,-15 41 0,-13 28 0,-10 26 983,-7 19-911,-5 13-72,1 13 0,-3 7 0,-5 3 0,-8 7 0,-9 2 0,-7 10 0,-7 16 0,16-37 0,0 3 0,-4 11 0,0 3 0,-4 10 0,-1 3 0,0 6 0,-1 2 0,-2 0 0,1-1 0,-1-5 0,1-1 0,2-7 0,1-2 0,1-7 0,-1-2 0,3-5 0,0-2 0,2-4 0,-1-1 0,0-3 0,2 0 0,0-5 0,2 0 0,-19 45 0,6-7 0,4-9 0,7-10 0,3-13 0,5-8 0,6-13 0,6-9 0,8-15 0,25-60 0,1-11 0,-8 9 0,0-3 0,-2 2 0,0 0 0,3-9 0,3-3 0,5-12 0,5-5 0,-4 16 0,4-2 0,0-1-294,4-6 0,1-1 0,2-1 294,2-3 0,2-1 0,0 1 0,0 0 0,0 2 0,-1 0 0,-4 8 0,-2 1 0,0 2 0,14-25 0,-2 5 0,-9 15 0,-3 3 0,-8 14 0,-2 4 0,18-25 0,-13 29 0,-13 26 882,-11 19-882,-8 18 0,-6 26 0,-10 17 0,-15 19 0,-16 14 0,15-41 0,-3 2 0,-2 7 0,-3 3 0,-1 5 0,-1 1 0,-3 3 0,-1 0 0,1 2 0,0-1 0,0-2 0,0 0 0,0-4 0,1-1 0,5-5 0,1-2 0,5-9 0,3-2 0,-16 28 0,13-25 0,8-15 0,6-9 0,6-9 0,5-4 0,2-3 0,-1-3 0,-4 7 0,-7 17 0,-10 21 0,-6 21 0,3 9 0,4-2 0,8-4 0,5-6 0,-2-2 0,-1-1 0,-6 3 0,-9 7 0,-5 3 0,-10 3 0,-2 2 0,2-2 0,6-12 0,10-17 0,12-15 0,7-20 0,10-19 0,20-36 0,0-3 0,13-16 0,-10 24 0,-3 7 0,-4 2 0,-2 1 0,-1-1 0,-1 7 0,-2 8 0,-4 26 0,-4 7 0,-6 24 0,-3 7 0,-5 16 0,-3 21 0,8-40 0,2 0 0,-1 1 0,2 0 0,0 47 0,3-23 0,0-24 0,0-18 0,2-17 0,3-8 0,1-11 0,10-5 0,-6 0 0,7-2 0,-7-1 0,4-3 0,8 0 0,20 1 0,18 1 0,20 3 0,8 1 0,1 3 0,-2 0 0,-10 0 0,-7 0 0,-8 0 0,-7 0 0,-2 0 0,-2 0 0,-2 0 0,-2 0 0,0 0 0,5 0 0,3 0 0,-3 0 0,-1 0 0,-3 0 0,4 0 0,2 0 0,-2 0 0,-2 0 0,-4 0 0,-2 0 0,-6 0 0,-6 0 0,-6 0 0,-3 0 0,0 0 0,0 0 0,0 0 0,0 0 0,-3 0 0,-1 0 0,-4 0 0,-4 0 0,-1 0 0,0 0 0,1 0 0,0 0 0,1 0 0,-1 0 0,0 0 0,0 0 0,-3-2 0,0-13 0,1-42 0,-2 6 0,-1-7 0,1-20 0,1-6 0,1-15 0,-1-2 0,-1 3 0,-1 4 0,-2 13 0,0 4 0,-1 6 0,-2 2 0,-1 8 0,0 0 0,0 4 0,0-1 0,0 1 0,0 1 0,0-31 0,0 17 0,0 4 0,0-2 0,0-6 0,0-9 0,0-13 0,0 43 0,0-1 0,0-4 0,0 0 0,0-3 0,-1 1 0,-1 2 0,-1 0 0,-1 2 0,0 1 0,-2 0 0,1 1 0,-1-1 0,0 0 0,1-1 0,0 0 0,0 2 0,0 0 0,-6-46 0,0 11 0,-2 10 0,0 13 0,1 12 0,-2 9 0,1 6 0,-2 0 0,-2 0 0,0 1 0,-1 0 0,2 0 0,0 1 0,-1 1 0,3 4 0,2 6 0,1 4 0,2 10 0,0 6 0,0 3 0,-2 3 0,-2 4 0,-2 8 0,-5 12 0,-2 18 0,-4 9 0,-3 10 0,0-1 0,-4 1 0,-5 3 0,-6 4 0,-7 9 0,-4 5 0,23-36 0,-1 1 0,-3 4 0,0 1 0,-1 3 0,0 1 0,-2 2 0,1 0 0,4-2 0,0 0 0,2-3 0,1 0 0,1-4 0,1-2 0,-22 41 0,3-6 0,3-8 0,-1 0 0,-1-1 0,3-3 0,0 0 0,4-2 0,-1 5 0,0 1 0,0 4 0,0 4 0,0 1 0,0 2 0,3-3 0,2-5 0,2-3 0,4-2 0,-1 1 0,5 2 0,3 3 0,-1-1 0,3-2 0,2-2 0,5-4 0,5-3 0,3-1 0,3-5 0,1 1 0,6-2 0,9-6 0,13-9 0,10-13 0,7-13 0,0-8 0,1-6 0,3-4 0,2 0 0,2 0 0,4 0 0,4 0 0,2 0 0,2 0 0,-1-5 0,-2-3 0,-3-6 0,1-4 0,1 0 0,3 0 0,8-1 0,2 1 0,0 1 0,0 0 0,-5 4 0,-3-1 0,-8 4 0,-7 1 0,-5 3 0,-2 2 0,2 2 0,-2 2 0,0-2 0,2-1 0,-5 0 0,-5 0 0,-5 2 0,-7 1 0,-5 0 0,-6-2 0,-6-4 0,-3-8 0,-2-14 0,0-23 0,0-25 0,0 24 0,-2-3 0,-1-6 0,-1-3 0,0-2 0,0 0 0,0 2 0,0 1 0,1 5 0,2 3 0,0-46 0,1 10 0,0 7 0,0 6 0,1 5 0,3 1 0,4-3 0,5-2 0,4-6 0,1-4 0,1-5 0,-2-1 0,-2 3 0,-3 3 0,-6 1 0,-3-5 0,1-1 0,0-8 0,-2 45 0,0-1 0,-1-2 0,1-1 0,-2 0 0,0-1 0,0 5 0,0 2 0,0-44 0,0 17 0,0 16 0,0 15 0,0 13 0,0 12 0,-3 11 0,-18 48 0,1 5 0,-17 40 0,5-11 0,-1-2 0,0-6 0,-5 2 0,-4 4 0,-6 7 0,-5 4 0,4-3 0,-1-1 0,0-1 0,2 4 0,0 0 0,5-1 0,3-5 0,5-7 0,1-1 0,2-2 0,2 0 0,1 3 0,0 2 0,-1 2 0,-1 2 0,-2 1 0,1-2 0,-1-3 0,0-2 0,1-1 0,-3 0 0,0 3 0,-2 2 0,-2 1 0,-2 5 0,-3 0 0,-1 2 0,4 1 0,4-7 0,10-5 0,7-15 0,8-12 0,8-14 0,9-13 0,10-6 0,14-5 0,19 0 0,17 0 0,17 0 0,11 0 0,5 1 0,4 3 0,-7 2 0,-14 1 0,-15-1 0,-17-3 0,-12-3 0,-8 0 0,-5 0 0,-4 0 0,-3 0 0,-3-1 0,-3-1 0,-2-3 0,3-4 0,3-2 0,4-2 0,1-1 0,-5 0 0,-3-4 0,-4-10 0,0-23 0,2-39 0,-5 27 0,-1-6 0,0-15 0,-1-4 0,-1-6 0,0 0 0,-2 5 0,0 2 0,0 10 0,1 5 0,0 14 0,1 4 0,5-31 0,3 18 0,1 12 0,4 2 0,1 0 0,-1-2 0,4-9 0,2-9 0,4-5 0,2-3 0,0 8 0,-2 12 0,-5 13 0,-6 24 0,-7 19 0,-6 40 0,-11 9 0,-15 28 0,-15 1 0,11-29 0,-2 0 0,-6 6 0,-1 2 0,-5 5 0,-2 2 0,-1 3 0,0 0 0,-1 2 0,2 0 0,1-1 0,1 0 0,4-3 0,1-1 0,4-7 0,3-1 0,-21 36 0,14-16 0,5-12 0,5-10 0,6-7 0,0-4 0,4-2 0,-1 1 0,2-2 0,-2-1 0,1 0 0,-1 1 0,-2 4 0,-1 6 0,-7 6 0,0 5 0,2-1 0,3-8 0,10-9 0,9-15 0,8-11 0,8-8 0,7-4 0,3 0 0,3-4 0,4-11 0,7-14 0,12-18 0,8-16 0,11-9 0,1-3 0,0 6 0,-3 13 0,-8 12 0,-8 15 0,-12 8 0,-7 9 0,-9 6 0,-1 4 0,-6 2 0,-2 0 0,0 2 0,-2 7 0,-2 6 0,-3 13 0,-4 11 0,0 7 0,-7 5 0,-8-2 0,-10-2 0,-11-2 0,-7 0 0,-6 2 0,-6-1 0,-6 1 0,-4 4 0,-2-2 0,-1-2 0,-1-5 0,-2-5 0,2-4 0,5-6 0,11-3 0,14-6 0,7-5 0,10-3 0,4-3 0,2-2 0,-5-1 0,-6-2 0,-9-1 0,-12-1 0,-12-8 0,-23-28 0,28 2 0,-1-8 0,-7-12 0,-1-6 0,-6-11 0,1-4 0,3 0 0,2 0 0,8 6 0,2 1 0,8 9 0,2 3 0,10 12 0,1 5 0,-17-18 0,11 20 0,8 14 0,8 10 0,6 4 0,6 1 0,0-3 0,-4-3 0,-9-5 0,-7 0 0,-6 1 0,1 1 0,5 5 0,11 9 0,10 17 0,6 16 0,7 14 0,7 15 0,7 15 0,13 20 0,-11-37 0,4 3 0,3 6 0,3 1 0,2 0 0,2-3 0,-2-6 0,2-5 0,29 28 0,-5-35 0,-2-24 0,-4-14 0,1-24 0,4-18 0,14-23 0,-25 18 0,4-2 0,6-1 0,3-2 0,11-5 0,2-1 0,5-2 0,2 1 0,2 0 0,0 1 0,-1-2 0,0 2 0,-3 5 0,-1 2 0,-5 3 0,0 3 0,-4 1 0,0 3 0,-4 4 0,0 3 0,-5 1 0,0 2 0,-2 2 0,-1 0 0,-3 2 0,-2 1 0,45-16 0,-6 5 0,-4 6 0,0 5 0,-4 4 0,-9 4 0,-13 3 0,-15 5 0,-12 2 0,-2 0 0,-6 0 0,14 0 0,22 0 0,18 0 0,15 0 0,-12 0 0,-18 0 0,-19 0 0,-15 0 0,-12-6 0,-7-10 0,-6-4 0,-3-20 0,0-16 0,0-18 0,0-23 0,0-1 0,0-2 0,0 0 0,-3 2 0,-1-3 0,-2 1 0,-4 3 0,0 7 0,-4 10 0,2 6 0,2 4 0,1 4 0,3 6 0,-1 4 0,0 3 0,0 4 0,-2 3 0,0 6 0,-4 3 0,1 0 0,-4 2 0,-5 0 0,-3 4 0,-7 4 0,-2 1 0,-4 4 0,-6 3 0,-4 6 0,-4 6 0,4 4 0,3 3 0,11 0 0,7 1 0,10 5 0,8 7 0,3 6 0,5 5 0,0 0 0,0 2 0,5 4 0,7 7 0,7 14 0,7 19 0,2 14 0,-4 3 0,-4-1 0,-6-10 0,-4-7 0,-1-2 0,-2-7 0,-1-3 0,0 2 0,-1-3 0,4 5 0,0 3 0,3 2 0,2 2 0,3 1 0,6 0 0,1 5 0,3-1 0,0-3 0,-1-6 0,-1-12 0,-5-6 0,-3-5 0,-4-4 0,-4-4 0,-1-5 0,-3-5 0,-2-11 0,3-41 0,-3-1 0,3-39 0,1-3 0,-3-9 0,0-17 0,-4 2 0,0 2 0,0 0 0,0 1 0,0 4 0,0 7 0,0 14 0,0 14 0,0 9 0,0 9 0,6-1 0,4 0 0,6 1 0,2-2 0,1-1 0,1-1 0,0-5 0,-2 1 0,-2 5 0,-2 4 0,-4 3 0,-4 2 0,0 5 0,-3 4 0,3 9 0,3 7 0,0 2 0,6 3 0,8 0 0,9-2 0,12-4 0,5-6 0,2-4 0,-2 2 0,-5 2 0,-6 2 0,-8 3 0,-4 1 0,-3 4 0,-3 2 0,-2 0 0,-2 0 0,-3 0 0,1 0 0,1-1 0,0-2 0,4 0 0,1-2 0,2 1 0,1 0 0,0 2 0,0 1 0,0-2 0,0 0 0,0 0 0,0 1 0,3 1 0,1-2 0,0 0 0,-2 0 0,-7 1 0,-2 2 0,-2 0 0,-2 0 0,1 0 0,-2 0 0,0 0 0,-1 3 0,0 0 0,1-1 0,-2 2 0,1-1 0,-1 0 0,-1 2 0,0-1 0,1-1 0,2 0 0,2-3 0,-5 0 0,-36 2 0,14 1 0,-27 0 0,27-1 0,2-2 0,-2 1 0,0-1 0,-1 0 0,-2 0 0,0 0 0,-2 0 0,1 0 0,-2 0 0,0 0 0,-1 0 0,-6 0 0,1 0 0,-1 0 0,2 0 0,2 0 0,0 0 0,0 0 0,0 0 0,0 0 0,0 0 0,0 0 0,3 0 0,0 0 0,2 0 0,1 0 0,0 0 0,0 0 0,-3 0 0,-3 0 0,-6 0 0,-4-2 0,-6-2 0,-1 1 0,-4-3 0,-7 2 0,-2 1 0,-6 0 0,0 2 0,4 1 0,4 0 0,12 0 0,12 0 0,19-2 0,43-1 0,10 0 0,42 0 0,0 3 0,16 0 0,-50 2 0,1 0 0,49 7 0,-7 4 0,-8 3 0,-9-3 0,-10-4 0,-11-1 0,-15-3 0,-9-2 0,-3 2 0,-4-2 0,0 0 0,-1 2 0,-6 0 0,0 1 0,0 2 0,2 0 0,4 0 0,2 0 0,2-1 0,-1-1 0,-2 2 0,-6-3 0,-1 0 0,-3 0 0,1-1 0,-1 2 0,-5 1 0,-1-1 0,-6 3 0,-2 2 0,0 1 0,-3 0 0,0 0 0,-4-1 0,-11-2 0,-15 1 0,-15-4 0,-13-3 0,-2 0 0,1-3 0,4 0 0,4 0 0,3 0 0,1 0 0,-1 0 0,0 0 0,-8 0 0,-6 2 0,-2 2 0,1 2 0,6 0 0,8 2 0,5-2 0,6 1 0,4-1 0,4 0 0,6-1 0,2-2 0,12 0 0,42-3 0,0 0 0,45 0 0,2 0 0,13 0 0,-39 0 0,0 0 0,43 0 0,-11 0 0,-17 0 0,-16 0 0,-12 0 0,-10 0 0,-5 0 0,-2 0 0,-1 0 0,-1 0 0,-4 3 0,0 0 0,1 2 0,3 0 0,2 1 0,-2 1 0,-3 1 0,-1 0 0,0 0 0,-1 3 0,2 0 0,-1 4 0,-4 0 0,-1 0 0,-4 2 0,-3 0 0,-2 1 0,-2 2 0,-1 1 0,0 1 0,2 2 0,1 0 0,0 3 0,0 0 0,-3 1 0,0-2 0,0-2 0,0-1 0,0-3 0,0 1 0,0-4 0,0 2 0,0 1 0,0 0 0,0 0 0,0-2 0,0-4 0,0 0 0,0-1 0,0 0 0,0 0 0,0-1 0,0-2 0,0 0 0,0 1 0,0 1 0,0 0 0,0 4 0,0-1 0,0 2 0,0 0 0,0-2 0,0 1 0,0-1 0,0-1 0,0-1 0,0-3 0,0 0 0,0 1 0,-3 2 0,0 0 0,0 3 0,1 0 0,-1-5 0,0-1 0,-4-2 0,2-3 0,-5 9 0,3-6 0,-2 6 0,3 0 0,1 1 0,1 3 0,-1-1 0,1-4 0,0-3 0,-1 0 0,-1-1 0,0 0 0,-2 1 0,4-3 0,-3 1 0,3 3 0,-1-1 0,-3 3 0,2-1 0,-1-3 0,1-1 0,-3 0 0,2-3 0,-6 1 0,1 3 0,-4 2 0,-7 6 0,-2 4 0,-2 1 0,1 0 0,1-1 0,-2-3 0,0-2 0,1 0 0,2 0 0,1-1 0,5-2 0,1-5 0,3 0 0,-1-2 0,-4 2 0,-3 1 0,-6 0 0,-5 1 0,-6-2 0,-2-2 0,-1-3 0,2-2 0,2-1 0,1 0 0,4 0 0,6 0 0,6 0 0,5 0 0,-1 0 0,2 0 0,-2-3 0,3-2 0,1 0 0,-1-6 0,0 0 0,-3-2 0,-3-1 0,-1-1 0,2-3 0,1-3 0,2-2 0,-2-1 0,3-3 0,-1-2 0,2-4 0,1-6 0,0-2 0,1-5 0,3-2 0,0-2 0,3 2 0,1 3 0,3 6 0,2 4 0,0 1 0,0-1 0,0-2 0,0 0 0,0 2 0,0 1 0,0-2 0,0-1 0,2-5 0,3-5 0,5 1 0,2 1 0,4 3 0,2 8 0,3 5 0,3 8 0,-1 6 0,0 4 0,1 0 0,8 3 0,9 0 0,9 2 0,9 0 0,1 0 0,-3 3 0,-3-3 0,-2 2 0,-4-3 0,-5 1 0,-3 0 0,-7 0 0,-3 3 0,-4 0 0,-3 3 0,0 0 0,0 0 0,0 0 0,0 0 0,0 5 0,-3 4 0,-4 5 0,-5 6 0,-5-2 0,-2 2 0,-2-3 0,-2 1 0,0 2 0,0 2 0,0 1 0,0 1 0,0 1 0,0 2 0,0 4 0,0 3 0,0 2 0,0-2 0,0 0 0,0-4 0,0-2 0,0-1 0,0-4 0,-3 1 0,-2-3 0,0-1 0,-3 0 0,0 1 0,-1 3 0,-2-1 0,1 1 0,0 0 0,-1-1 0,-1 1 0,0 0 0,0 2 0,-3 2 0,-2-1 0,-2 0 0,-4-3 0,-1-1 0,-1-3 0,-2-4 0,1-6 0,-3-4 0,-1-3 0,2-1 0,4 0 0,3 1 0,2 0 0,1 0 0,1-3 0,0 0 0,-1 0 0,1 0 0,-3 0 0,0 0 0,-1 0 0,-2 0 0,0-2 0,0-5 0,2-7 0,4-6 0,2-4 0,3-2 0,3-5 0,4-7 0,2-4 0,3 0 0,0 1 0,0 4 0,0 3 0,0 4 0,2 4 0,5 2 0,6 2 0,6 4 0,4 5 0,0 7 0,0 3 0,-2 3 0,-1 0 0,0 0 0,3 0 0,4 3 0,0 2 0,-1 4 0,-3 4 0,-4 0 0,-7 1 0,-6 1 0,-4 2 0,-2 1 0,0 2 0,0 0 0,0 2 0,-2 2 0,-4 0 0,-6-1 0,-6-3 0,-2-6 0,-3-7 0,-1-4 0,0-3 0,0-6 0,2-11 0,4-14 0,5-12 0,6-3 0,4 1 0,2 4 0,7 5 0,6 2 0,7 3 0,6 5 0,1 5 0,1 8 0,0 5 0,-3 5 0,-1 2 0,1 1 0,-2 0 0,1 5 0,-2 6 0,-4 6 0,-3 3 0,-5 0 0,-3 1 0,-4 1 0,-2 5 0,0 0 0,0 1 0,-1-2 0,-6-2 0,-6-3 0,-9-5 0,-7-6 0,-4-6 0,-4-4 0,0-2 0,6-10 0,6-8 0,8-5 0,8-5 0,4 2 0,3-5 0,2-5 0,0-4 0,0-3 0,0-1 0,0 7 0,5 5 0,3 8 0,5 7 0,3 7 0,-1 5 0,-1 5 0,0 2 0,-3 2 0,-4 5 0,0 3 0,-4 6 0,1 3 0,-2 2 0,-1 2 0,-1 1 0,0 2 0,0 5 0,0 3 0,0 4 0,-4 0 0,-5 1 0,-7 3 0,-4 2 0,-1-1 0,1-3 0,1-7 0,1-8 0,3-5 0,2-8 0,1-5 0,1-5 0,1-1 0,-1-1 0,-3 0 0,-3 0 0,-2 0 0,-1 0 0,2 0 0,2-1 0,1-4 0,2-2 0,2-3 0,6 0 0,3 2 0,5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8:26:54.862"/>
    </inkml:context>
    <inkml:brush xml:id="br0">
      <inkml:brushProperty name="width" value="0.35" units="cm"/>
      <inkml:brushProperty name="height" value="0.35" units="cm"/>
      <inkml:brushProperty name="color" value="#FFFFFF"/>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08:34:55.789"/>
    </inkml:context>
    <inkml:brush xml:id="br0">
      <inkml:brushProperty name="width" value="0.35" units="cm"/>
      <inkml:brushProperty name="height" value="0.35" units="cm"/>
      <inkml:brushProperty name="color" value="#FFFFFF"/>
    </inkml:brush>
  </inkml:definitions>
  <inkml:trace contextRef="#ctx0" brushRef="#br0">0 0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8:44:20.963"/>
    </inkml:context>
    <inkml:brush xml:id="br0">
      <inkml:brushProperty name="width" value="0.35" units="cm"/>
      <inkml:brushProperty name="height" value="0.35" units="cm"/>
      <inkml:brushProperty name="color" value="#FFFFFF"/>
    </inkml:brush>
  </inkml:definitions>
  <inkml:trace contextRef="#ctx0" brushRef="#br0">341 131 24575,'-60'0'0,"11"0"0,12-3 0,6-6 0,8-7 0,3-7 0,12-2 0,4 4 0,3 5 0,2 6 0,3 5 0,8 2 0,10 5 0,7 8 0,2 11 0,-3 11 0,-6 5 0,-7-2 0,-6-6 0,-5-5 0,-4-4 0,-7 0 0,-12-2 0,-14-3 0,-13-4 0,-3-5 0,3-4 0,12-3 0,9-7 0,11-9 0,7-15 0,3 13 0,4-2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2T08:07:57.531"/>
    </inkml:context>
    <inkml:brush xml:id="br0">
      <inkml:brushProperty name="width" value="0.35" units="cm"/>
      <inkml:brushProperty name="height" value="0.35" units="cm"/>
      <inkml:brushProperty name="color" value="#FFFFFF"/>
    </inkml:brush>
  </inkml:definitions>
  <inkml:trace contextRef="#ctx0" brushRef="#br0">144 230 24575,'2'-28'0,"9"7"0,9 12 0,10 6 0,2 3 0,-4 0 0,-3 0 0,-3 0 0,-2 2 0,-4 4 0,-4 4 0,-5 5 0,-4 3 0,0 2 0,-3 1 0,0-1 0,0-1 0,0-2 0,0 0 0,-2-2 0,-6-4 0,-12-4 0,-12-4 0,-10-3 0,-5 0 0,-2-1 0,2-10 0,6-8 0,9-7 0,10-9 0,7 0 0,5-2 0,5 1 0,2 8 0,3 5 0,4 6 0,4 2 0,7 2 0,6 0 0,1 1 0,0 3 0,0-1 0,0 0 0,1 0 0,-4 4 0,-1 3 0,-2 2 0,0 1 0,1 3 0,-5 5 0,-5 7 0,-5 7 0,-2 3 0,0 1 0,0 0 0,0-13 0,0-3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518A3-AED3-D748-AFB2-D7EBCF86CF46}"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BAADB6-FF2F-B148-9124-6E71FEF3007C}" type="slidenum">
              <a:rPr lang="en-US" smtClean="0"/>
              <a:t>‹#›</a:t>
            </a:fld>
            <a:endParaRPr lang="en-US"/>
          </a:p>
        </p:txBody>
      </p:sp>
    </p:spTree>
    <p:extLst>
      <p:ext uri="{BB962C8B-B14F-4D97-AF65-F5344CB8AC3E}">
        <p14:creationId xmlns:p14="http://schemas.microsoft.com/office/powerpoint/2010/main" val="415117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22222"/>
                </a:solidFill>
                <a:effectLst/>
                <a:highlight>
                  <a:srgbClr val="FFFFFF"/>
                </a:highlight>
                <a:latin typeface="Calibri" panose="020F0502020204030204" pitchFamily="34" charset="0"/>
                <a:cs typeface="Calibri" panose="020F0502020204030204" pitchFamily="34" charset="0"/>
              </a:rPr>
              <a:t>The past two decades have seen a surge in the medical use of nanotechnology.</a:t>
            </a:r>
          </a:p>
          <a:p>
            <a:endParaRPr lang="en-US" b="0" i="0">
              <a:effectLst/>
              <a:highlight>
                <a:srgbClr val="FFFFFF"/>
              </a:highlight>
              <a:latin typeface="Calibri" panose="020F0502020204030204" pitchFamily="34" charset="0"/>
              <a:cs typeface="Calibri" panose="020F0502020204030204" pitchFamily="34" charset="0"/>
            </a:endParaRPr>
          </a:p>
          <a:p>
            <a:r>
              <a:rPr lang="en-US" b="0" i="0">
                <a:effectLst/>
                <a:highlight>
                  <a:srgbClr val="FFFFFF"/>
                </a:highlight>
                <a:latin typeface="Calibri" panose="020F0502020204030204" pitchFamily="34" charset="0"/>
                <a:cs typeface="Calibri" panose="020F0502020204030204" pitchFamily="34" charset="0"/>
              </a:rPr>
              <a:t>Mixed lipid systems </a:t>
            </a:r>
            <a:r>
              <a:rPr lang="en-US" b="0" i="0">
                <a:effectLst/>
                <a:latin typeface="Söhne"/>
              </a:rPr>
              <a:t>can serve as effective carriers for drugs, vaccines, genes, and antimicrobial agents</a:t>
            </a:r>
          </a:p>
          <a:p>
            <a:r>
              <a:rPr lang="en-US" b="0" i="0">
                <a:effectLst/>
                <a:latin typeface="Söhne"/>
              </a:rPr>
              <a:t>For example, most well known now is mRNA lipid nanoparticles like the covid vaccines</a:t>
            </a:r>
          </a:p>
          <a:p>
            <a:endParaRPr lang="en-US" b="0" i="0">
              <a:effectLst/>
              <a:latin typeface="Söhne"/>
            </a:endParaRPr>
          </a:p>
          <a:p>
            <a:r>
              <a:rPr lang="en-US" b="0" i="0">
                <a:effectLst/>
                <a:latin typeface="Söhne"/>
              </a:rPr>
              <a:t>However, to fully exploit these technologies, a deeper understanding of the molecular-level interactions within mixed lipid systems under various physiological conditions is essential for R&amp;D</a:t>
            </a:r>
            <a:endParaRPr lang="en-US" b="0" i="0">
              <a:effectLst/>
              <a:latin typeface="Calibri" panose="020F0502020204030204" pitchFamily="34" charset="0"/>
              <a:cs typeface="Calibri" panose="020F0502020204030204" pitchFamily="34" charset="0"/>
            </a:endParaRPr>
          </a:p>
          <a:p>
            <a:endParaRPr lang="en-US"/>
          </a:p>
          <a:p>
            <a:r>
              <a:rPr lang="en-US" sz="2400" b="0" i="0">
                <a:effectLst/>
                <a:latin typeface="Calibri" panose="020F0502020204030204" pitchFamily="34" charset="0"/>
                <a:cs typeface="Calibri" panose="020F0502020204030204" pitchFamily="34" charset="0"/>
              </a:rPr>
              <a:t>Modelling mixed lipid systems allows us to gain insights into the basic mechanisms that drive those interactions</a:t>
            </a:r>
          </a:p>
          <a:p>
            <a:pPr lvl="1"/>
            <a:r>
              <a:rPr lang="en-US">
                <a:latin typeface="Calibri" panose="020F0502020204030204" pitchFamily="34" charset="0"/>
                <a:cs typeface="Calibri" panose="020F0502020204030204" pitchFamily="34" charset="0"/>
              </a:rPr>
              <a:t>i.e.</a:t>
            </a:r>
            <a:r>
              <a:rPr lang="en-US" b="0" i="0">
                <a:effectLst/>
                <a:latin typeface="Calibri" panose="020F0502020204030204" pitchFamily="34" charset="0"/>
                <a:cs typeface="Calibri" panose="020F0502020204030204" pitchFamily="34" charset="0"/>
              </a:rPr>
              <a:t> lipid phase separation</a:t>
            </a:r>
          </a:p>
          <a:p>
            <a:endParaRPr lang="en-US"/>
          </a:p>
        </p:txBody>
      </p:sp>
      <p:sp>
        <p:nvSpPr>
          <p:cNvPr id="4" name="Slide Number Placeholder 3"/>
          <p:cNvSpPr>
            <a:spLocks noGrp="1"/>
          </p:cNvSpPr>
          <p:nvPr>
            <p:ph type="sldNum" sz="quarter" idx="5"/>
          </p:nvPr>
        </p:nvSpPr>
        <p:spPr/>
        <p:txBody>
          <a:bodyPr/>
          <a:lstStyle/>
          <a:p>
            <a:fld id="{F8BAADB6-FF2F-B148-9124-6E71FEF3007C}" type="slidenum">
              <a:rPr lang="en-US" smtClean="0"/>
              <a:t>2</a:t>
            </a:fld>
            <a:endParaRPr lang="en-US"/>
          </a:p>
        </p:txBody>
      </p:sp>
    </p:spTree>
    <p:extLst>
      <p:ext uri="{BB962C8B-B14F-4D97-AF65-F5344CB8AC3E}">
        <p14:creationId xmlns:p14="http://schemas.microsoft.com/office/powerpoint/2010/main" val="128631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DBSCAN stands for Density-Based Spatial Clustering of Applications with Noise. </a:t>
            </a:r>
          </a:p>
          <a:p>
            <a:endParaRPr lang="en-US"/>
          </a:p>
          <a:p>
            <a:r>
              <a:rPr lang="en-US"/>
              <a:t>clustering algorithm </a:t>
            </a:r>
          </a:p>
          <a:p>
            <a:endParaRPr lang="en-US"/>
          </a:p>
          <a:p>
            <a:r>
              <a:rPr lang="en-US"/>
              <a:t>Unlike traditional clustering algorithms, DBSCAN doesn't require the number of clusters to be specified beforehand. Instead, it groups together points that are closely packed together while marking points that are in low-density regions as outliers.</a:t>
            </a:r>
          </a:p>
          <a:p>
            <a:endParaRPr lang="en-US"/>
          </a:p>
          <a:p>
            <a:r>
              <a:rPr lang="en-US"/>
              <a:t>eps=1, </a:t>
            </a:r>
            <a:r>
              <a:rPr lang="en-US" err="1"/>
              <a:t>min_samples</a:t>
            </a:r>
            <a:r>
              <a:rPr lang="en-US"/>
              <a:t>=5</a:t>
            </a:r>
          </a:p>
        </p:txBody>
      </p:sp>
      <p:sp>
        <p:nvSpPr>
          <p:cNvPr id="4" name="Slide Number Placeholder 3"/>
          <p:cNvSpPr>
            <a:spLocks noGrp="1"/>
          </p:cNvSpPr>
          <p:nvPr>
            <p:ph type="sldNum" sz="quarter" idx="5"/>
          </p:nvPr>
        </p:nvSpPr>
        <p:spPr/>
        <p:txBody>
          <a:bodyPr/>
          <a:lstStyle/>
          <a:p>
            <a:fld id="{F8BAADB6-FF2F-B148-9124-6E71FEF3007C}" type="slidenum">
              <a:rPr lang="en-US" smtClean="0"/>
              <a:t>13</a:t>
            </a:fld>
            <a:endParaRPr lang="en-US"/>
          </a:p>
        </p:txBody>
      </p:sp>
    </p:spTree>
    <p:extLst>
      <p:ext uri="{BB962C8B-B14F-4D97-AF65-F5344CB8AC3E}">
        <p14:creationId xmlns:p14="http://schemas.microsoft.com/office/powerpoint/2010/main" val="251322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i="0" u="none" strike="noStrike" cap="none" normalizeH="0" baseline="0">
                <a:ln>
                  <a:noFill/>
                </a:ln>
                <a:effectLst/>
                <a:ea typeface="Aptos" panose="020B0004020202020204" pitchFamily="34" charset="0"/>
                <a:cs typeface="Calibri" panose="020F0502020204030204" pitchFamily="34" charset="0"/>
              </a:rPr>
              <a:t>Broadly, phase separation occurs when lipid systems separate into distinct liquid phases due to differences in their affinities and interactions</a:t>
            </a:r>
            <a:endParaRPr lang="en-US" altLang="en-US" sz="1200">
              <a:latin typeface="Calibri" panose="020F0502020204030204" pitchFamily="34" charset="0"/>
              <a:ea typeface="Aptos" panose="020B0004020202020204" pitchFamily="34" charset="0"/>
              <a:cs typeface="Calibri" panose="020F0502020204030204" pitchFamily="34" charset="0"/>
            </a:endParaRPr>
          </a:p>
          <a:p>
            <a:pPr eaLnBrk="0" fontAlgn="base" hangingPunct="0">
              <a:lnSpc>
                <a:spcPct val="100000"/>
              </a:lnSpc>
              <a:spcBef>
                <a:spcPct val="0"/>
              </a:spcBef>
              <a:spcAft>
                <a:spcPct val="0"/>
              </a:spcAft>
            </a:pPr>
            <a:endParaRPr lang="en-US" altLang="en-US" sz="1200">
              <a:latin typeface="Calibri" panose="020F0502020204030204" pitchFamily="34" charset="0"/>
              <a:ea typeface="Aptos" panose="020B0004020202020204" pitchFamily="34" charset="0"/>
              <a:cs typeface="Calibri" panose="020F0502020204030204" pitchFamily="34" charset="0"/>
            </a:endParaRPr>
          </a:p>
          <a:p>
            <a:pPr eaLnBrk="0" fontAlgn="base" hangingPunct="0">
              <a:lnSpc>
                <a:spcPct val="100000"/>
              </a:lnSpc>
              <a:spcBef>
                <a:spcPct val="0"/>
              </a:spcBef>
              <a:spcAft>
                <a:spcPct val="0"/>
              </a:spcAft>
            </a:pPr>
            <a:r>
              <a:rPr lang="en-US" altLang="en-US" sz="1200">
                <a:latin typeface="Calibri" panose="020F0502020204030204" pitchFamily="34" charset="0"/>
                <a:ea typeface="Aptos" panose="020B0004020202020204" pitchFamily="34" charset="0"/>
                <a:cs typeface="Calibri" panose="020F0502020204030204" pitchFamily="34" charset="0"/>
              </a:rPr>
              <a:t>L</a:t>
            </a:r>
            <a:r>
              <a:rPr kumimoji="0" lang="en-US" altLang="en-US" sz="1200" b="0" i="0" u="none" strike="noStrike" cap="none" normalizeH="0" baseline="0">
                <a:ln>
                  <a:noFill/>
                </a:ln>
                <a:solidFill>
                  <a:schemeClr val="tx1"/>
                </a:solidFill>
                <a:effectLst/>
                <a:latin typeface="Calibri" panose="020F0502020204030204" pitchFamily="34" charset="0"/>
                <a:ea typeface="Aptos" panose="020B0004020202020204" pitchFamily="34" charset="0"/>
                <a:cs typeface="Calibri" panose="020F0502020204030204" pitchFamily="34" charset="0"/>
              </a:rPr>
              <a:t>iquid-liquid phase separation (LLPS) is a phenomenon where certain components within the lipid system separate into distinct liquid phases </a:t>
            </a:r>
          </a:p>
          <a:p>
            <a:pPr eaLnBrk="0" fontAlgn="base" hangingPunct="0">
              <a:lnSpc>
                <a:spcPct val="100000"/>
              </a:lnSpc>
              <a:spcBef>
                <a:spcPct val="0"/>
              </a:spcBef>
              <a:spcAft>
                <a:spcPct val="0"/>
              </a:spcAft>
            </a:pPr>
            <a:r>
              <a:rPr kumimoji="0" lang="en-US" altLang="en-US" sz="1200" b="0" i="0" u="none" strike="noStrike" cap="none" normalizeH="0" baseline="0">
                <a:ln>
                  <a:noFill/>
                </a:ln>
                <a:solidFill>
                  <a:schemeClr val="tx1"/>
                </a:solidFill>
                <a:effectLst/>
                <a:latin typeface="Calibri" panose="020F0502020204030204" pitchFamily="34" charset="0"/>
                <a:ea typeface="Aptos" panose="020B0004020202020204" pitchFamily="34" charset="0"/>
                <a:cs typeface="Calibri" panose="020F0502020204030204" pitchFamily="34" charset="0"/>
              </a:rPr>
              <a:t>This phase separation occurs in multiple parts of cells, including the cell membrane, where the “lipid raft” hypothesis posits the formation of ordered domains floating in a “sea” of disordered lipids. </a:t>
            </a:r>
          </a:p>
          <a:p>
            <a:pPr eaLnBrk="0" fontAlgn="base" hangingPunct="0">
              <a:lnSpc>
                <a:spcPct val="100000"/>
              </a:lnSpc>
              <a:spcBef>
                <a:spcPct val="0"/>
              </a:spcBef>
              <a:spcAft>
                <a:spcPct val="0"/>
              </a:spcAft>
            </a:pP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p>
            <a:pPr eaLnBrk="0" fontAlgn="base" hangingPunct="0">
              <a:lnSpc>
                <a:spcPct val="100000"/>
              </a:lnSpc>
              <a:spcBef>
                <a:spcPct val="0"/>
              </a:spcBef>
              <a:spcAft>
                <a:spcPct val="0"/>
              </a:spcAft>
            </a:pPr>
            <a:r>
              <a:rPr kumimoji="0" lang="en-US" altLang="en-US" sz="1200" b="0" i="0" u="none" strike="noStrike" cap="none" normalizeH="0" baseline="0" err="1">
                <a:ln>
                  <a:noFill/>
                </a:ln>
                <a:solidFill>
                  <a:schemeClr val="tx1"/>
                </a:solidFill>
                <a:effectLst/>
                <a:latin typeface="Calibri" panose="020F0502020204030204" pitchFamily="34" charset="0"/>
                <a:cs typeface="Calibri" panose="020F0502020204030204" pitchFamily="34" charset="0"/>
              </a:rPr>
              <a:t>DOPC:DPPC:Chol</a:t>
            </a: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i="0">
                <a:effectLst/>
              </a:rPr>
              <a:t>Ternary mixture of high melting temperature (saturated) lipids, low melting temperature (usually unsaturated) lipids, and cholesterol.</a:t>
            </a:r>
            <a:endParaRPr lang="en-US"/>
          </a:p>
          <a:p>
            <a:pPr eaLnBrk="0" fontAlgn="base" hangingPunct="0">
              <a:lnSpc>
                <a:spcPct val="100000"/>
              </a:lnSpc>
              <a:spcBef>
                <a:spcPct val="0"/>
              </a:spcBef>
              <a:spcAft>
                <a:spcPct val="0"/>
              </a:spcAft>
            </a:pPr>
            <a:endParaRPr kumimoji="0" lang="en-US" altLang="en-US" sz="12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F8BAADB6-FF2F-B148-9124-6E71FEF3007C}" type="slidenum">
              <a:rPr lang="en-US" smtClean="0"/>
              <a:t>3</a:t>
            </a:fld>
            <a:endParaRPr lang="en-US"/>
          </a:p>
        </p:txBody>
      </p:sp>
    </p:spTree>
    <p:extLst>
      <p:ext uri="{BB962C8B-B14F-4D97-AF65-F5344CB8AC3E}">
        <p14:creationId xmlns:p14="http://schemas.microsoft.com/office/powerpoint/2010/main" val="3196532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hangingPunct="0">
              <a:lnSpc>
                <a:spcPct val="100000"/>
              </a:lnSpc>
              <a:spcBef>
                <a:spcPct val="0"/>
              </a:spcBef>
              <a:spcAft>
                <a:spcPct val="0"/>
              </a:spcAft>
            </a:pPr>
            <a:r>
              <a:rPr lang="en-US" altLang="en-US" sz="1200">
                <a:latin typeface="Calibri" panose="020F0502020204030204" pitchFamily="34" charset="0"/>
                <a:ea typeface="Aptos" panose="020B0004020202020204" pitchFamily="34" charset="0"/>
                <a:cs typeface="Calibri" panose="020F0502020204030204" pitchFamily="34" charset="0"/>
              </a:rPr>
              <a:t>- Liposomes with mixed lipid membranes show pH-dependent permeability, enabling controlled drug release in response to stimuli like pH changes2.</a:t>
            </a:r>
          </a:p>
          <a:p>
            <a:pPr marL="171450" indent="-171450" eaLnBrk="0" fontAlgn="base" hangingPunct="0">
              <a:lnSpc>
                <a:spcPct val="100000"/>
              </a:lnSpc>
              <a:spcBef>
                <a:spcPct val="0"/>
              </a:spcBef>
              <a:spcAft>
                <a:spcPct val="0"/>
              </a:spcAft>
              <a:buFontTx/>
              <a:buChar char="-"/>
            </a:pPr>
            <a:r>
              <a:rPr lang="en-US" altLang="en-US" sz="1200">
                <a:latin typeface="Calibri" panose="020F0502020204030204" pitchFamily="34" charset="0"/>
                <a:ea typeface="Aptos" panose="020B0004020202020204" pitchFamily="34" charset="0"/>
                <a:cs typeface="Calibri" panose="020F0502020204030204" pitchFamily="34" charset="0"/>
              </a:rPr>
              <a:t>The acidic microenvironment in cancer can significantly impact lipid behavior and phase separation dynamics within liposomes, particularly affecting  or in the case of ICL functionalized to carry out drug delivery.</a:t>
            </a:r>
          </a:p>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en-US" altLang="en-US" sz="1200">
                <a:latin typeface="Calibri" panose="020F0502020204030204" pitchFamily="34" charset="0"/>
                <a:ea typeface="Aptos" panose="020B0004020202020204" pitchFamily="34" charset="0"/>
                <a:cs typeface="Calibri" panose="020F0502020204030204" pitchFamily="34" charset="0"/>
              </a:rPr>
              <a:t>- Due to the acidic tumor </a:t>
            </a:r>
            <a:r>
              <a:rPr lang="en-US" altLang="en-US" sz="1200" err="1">
                <a:latin typeface="Calibri" panose="020F0502020204030204" pitchFamily="34" charset="0"/>
                <a:ea typeface="Aptos" panose="020B0004020202020204" pitchFamily="34" charset="0"/>
                <a:cs typeface="Calibri" panose="020F0502020204030204" pitchFamily="34" charset="0"/>
              </a:rPr>
              <a:t>interstitium</a:t>
            </a:r>
            <a:r>
              <a:rPr lang="en-US" altLang="en-US" sz="1200">
                <a:latin typeface="Calibri" panose="020F0502020204030204" pitchFamily="34" charset="0"/>
                <a:ea typeface="Aptos" panose="020B0004020202020204" pitchFamily="34" charset="0"/>
                <a:cs typeface="Calibri" panose="020F0502020204030204" pitchFamily="34" charset="0"/>
              </a:rPr>
              <a:t> resulting from metabolic processes4, investigating pH-sensitive liposome composition becomes crucial.</a:t>
            </a:r>
          </a:p>
          <a:p>
            <a:pPr marL="171450" marR="0" lvl="0" indent="-171450" algn="l" defTabSz="914400" rtl="0" eaLnBrk="0" fontAlgn="base" latinLnBrk="0" hangingPunct="0">
              <a:lnSpc>
                <a:spcPct val="100000"/>
              </a:lnSpc>
              <a:spcBef>
                <a:spcPct val="0"/>
              </a:spcBef>
              <a:spcAft>
                <a:spcPct val="0"/>
              </a:spcAft>
              <a:buClrTx/>
              <a:buSzTx/>
              <a:buFontTx/>
              <a:buChar char="-"/>
              <a:tabLst/>
              <a:defRPr/>
            </a:pPr>
            <a:endParaRPr lang="en-US" altLang="en-US" sz="1200">
              <a:latin typeface="Calibri" panose="020F0502020204030204" pitchFamily="34" charset="0"/>
              <a:ea typeface="Aptos" panose="020B0004020202020204" pitchFamily="34" charset="0"/>
              <a:cs typeface="Calibri" panose="020F0502020204030204" pitchFamily="34" charset="0"/>
            </a:endParaRPr>
          </a:p>
          <a:p>
            <a:pPr marL="171450" indent="-171450" eaLnBrk="0" fontAlgn="base" hangingPunct="0">
              <a:lnSpc>
                <a:spcPct val="100000"/>
              </a:lnSpc>
              <a:spcBef>
                <a:spcPct val="0"/>
              </a:spcBef>
              <a:spcAft>
                <a:spcPct val="0"/>
              </a:spcAft>
              <a:buFontTx/>
              <a:buChar char="-"/>
            </a:pPr>
            <a:r>
              <a:rPr lang="en-US" sz="1800">
                <a:effectLst/>
                <a:latin typeface="Aptos" panose="020B0004020202020204" pitchFamily="34" charset="0"/>
                <a:ea typeface="Aptos" panose="020B0004020202020204" pitchFamily="34" charset="0"/>
                <a:cs typeface="Times New Roman" panose="02020603050405020304" pitchFamily="18" charset="0"/>
              </a:rPr>
              <a:t>Our simulation can provide valuable insights method into the dynamics of these systems, including the LLPS phenomenon, paving the way for the design and optimization of pH-sensitive liposomal delivery carriers with precise control over drug release mechanisms. </a:t>
            </a:r>
            <a:endParaRPr lang="en-US"/>
          </a:p>
        </p:txBody>
      </p:sp>
      <p:sp>
        <p:nvSpPr>
          <p:cNvPr id="4" name="Slide Number Placeholder 3"/>
          <p:cNvSpPr>
            <a:spLocks noGrp="1"/>
          </p:cNvSpPr>
          <p:nvPr>
            <p:ph type="sldNum" sz="quarter" idx="5"/>
          </p:nvPr>
        </p:nvSpPr>
        <p:spPr/>
        <p:txBody>
          <a:bodyPr/>
          <a:lstStyle/>
          <a:p>
            <a:fld id="{F8BAADB6-FF2F-B148-9124-6E71FEF3007C}" type="slidenum">
              <a:rPr lang="en-US" smtClean="0"/>
              <a:t>4</a:t>
            </a:fld>
            <a:endParaRPr lang="en-US"/>
          </a:p>
        </p:txBody>
      </p:sp>
    </p:spTree>
    <p:extLst>
      <p:ext uri="{BB962C8B-B14F-4D97-AF65-F5344CB8AC3E}">
        <p14:creationId xmlns:p14="http://schemas.microsoft.com/office/powerpoint/2010/main" val="1051050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BAADB6-FF2F-B148-9124-6E71FEF3007C}" type="slidenum">
              <a:rPr lang="en-US" smtClean="0"/>
              <a:t>7</a:t>
            </a:fld>
            <a:endParaRPr lang="en-US"/>
          </a:p>
        </p:txBody>
      </p:sp>
    </p:spTree>
    <p:extLst>
      <p:ext uri="{BB962C8B-B14F-4D97-AF65-F5344CB8AC3E}">
        <p14:creationId xmlns:p14="http://schemas.microsoft.com/office/powerpoint/2010/main" val="2794615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a:effectLst/>
            </a:endParaRPr>
          </a:p>
          <a:p>
            <a:r>
              <a:rPr lang="en-US" i="0">
                <a:effectLst/>
              </a:rPr>
              <a:t>Ternary mixture of high melting temperature (saturated) lipids, low melting temperature (usually unsaturated) lipids, and cholesterol.</a:t>
            </a:r>
            <a:endParaRPr lang="en-US"/>
          </a:p>
        </p:txBody>
      </p:sp>
      <p:sp>
        <p:nvSpPr>
          <p:cNvPr id="4" name="Slide Number Placeholder 3"/>
          <p:cNvSpPr>
            <a:spLocks noGrp="1"/>
          </p:cNvSpPr>
          <p:nvPr>
            <p:ph type="sldNum" sz="quarter" idx="5"/>
          </p:nvPr>
        </p:nvSpPr>
        <p:spPr/>
        <p:txBody>
          <a:bodyPr/>
          <a:lstStyle/>
          <a:p>
            <a:fld id="{F8BAADB6-FF2F-B148-9124-6E71FEF3007C}" type="slidenum">
              <a:rPr lang="en-US" smtClean="0"/>
              <a:t>8</a:t>
            </a:fld>
            <a:endParaRPr lang="en-US"/>
          </a:p>
        </p:txBody>
      </p:sp>
    </p:spTree>
    <p:extLst>
      <p:ext uri="{BB962C8B-B14F-4D97-AF65-F5344CB8AC3E}">
        <p14:creationId xmlns:p14="http://schemas.microsoft.com/office/powerpoint/2010/main" val="228568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equilibration</a:t>
            </a:r>
          </a:p>
        </p:txBody>
      </p:sp>
      <p:sp>
        <p:nvSpPr>
          <p:cNvPr id="4" name="Slide Number Placeholder 3"/>
          <p:cNvSpPr>
            <a:spLocks noGrp="1"/>
          </p:cNvSpPr>
          <p:nvPr>
            <p:ph type="sldNum" sz="quarter" idx="5"/>
          </p:nvPr>
        </p:nvSpPr>
        <p:spPr/>
        <p:txBody>
          <a:bodyPr/>
          <a:lstStyle/>
          <a:p>
            <a:fld id="{F8BAADB6-FF2F-B148-9124-6E71FEF3007C}" type="slidenum">
              <a:rPr lang="en-US" smtClean="0"/>
              <a:t>9</a:t>
            </a:fld>
            <a:endParaRPr lang="en-US"/>
          </a:p>
        </p:txBody>
      </p:sp>
    </p:spTree>
    <p:extLst>
      <p:ext uri="{BB962C8B-B14F-4D97-AF65-F5344CB8AC3E}">
        <p14:creationId xmlns:p14="http://schemas.microsoft.com/office/powerpoint/2010/main" val="518504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Initial T: 316 K</a:t>
            </a:r>
          </a:p>
          <a:p>
            <a:r>
              <a:rPr lang="en-US"/>
              <a:t>After 1 ns, 293 K (room temp)</a:t>
            </a:r>
          </a:p>
          <a:p>
            <a:r>
              <a:rPr lang="en-US"/>
              <a:t>Solvent – water</a:t>
            </a:r>
          </a:p>
          <a:p>
            <a:endParaRPr lang="en-US"/>
          </a:p>
          <a:p>
            <a:r>
              <a:rPr lang="en-US"/>
              <a:t>Need to modify force fields</a:t>
            </a:r>
          </a:p>
        </p:txBody>
      </p:sp>
      <p:sp>
        <p:nvSpPr>
          <p:cNvPr id="4" name="Slide Number Placeholder 3"/>
          <p:cNvSpPr>
            <a:spLocks noGrp="1"/>
          </p:cNvSpPr>
          <p:nvPr>
            <p:ph type="sldNum" sz="quarter" idx="5"/>
          </p:nvPr>
        </p:nvSpPr>
        <p:spPr/>
        <p:txBody>
          <a:bodyPr/>
          <a:lstStyle/>
          <a:p>
            <a:fld id="{F8BAADB6-FF2F-B148-9124-6E71FEF3007C}" type="slidenum">
              <a:rPr lang="en-US" smtClean="0"/>
              <a:t>10</a:t>
            </a:fld>
            <a:endParaRPr lang="en-US"/>
          </a:p>
        </p:txBody>
      </p:sp>
    </p:spTree>
    <p:extLst>
      <p:ext uri="{BB962C8B-B14F-4D97-AF65-F5344CB8AC3E}">
        <p14:creationId xmlns:p14="http://schemas.microsoft.com/office/powerpoint/2010/main" val="1591493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ATB : Automated Topology Builder </a:t>
            </a:r>
            <a:r>
              <a:rPr lang="en-US" b="0" i="0">
                <a:solidFill>
                  <a:srgbClr val="111111"/>
                </a:solidFill>
                <a:effectLst/>
                <a:latin typeface="Arial" panose="020B0604020202020204" pitchFamily="34" charset="0"/>
              </a:rPr>
              <a:t>development of molecular force fields for Molecular Dynamics or Monte Carlo simulations of biomolecular </a:t>
            </a:r>
            <a:r>
              <a:rPr lang="en-US" b="0" i="0" err="1">
                <a:solidFill>
                  <a:srgbClr val="111111"/>
                </a:solidFill>
                <a:effectLst/>
                <a:latin typeface="Arial" panose="020B0604020202020204" pitchFamily="34" charset="0"/>
              </a:rPr>
              <a:t>systems</a:t>
            </a:r>
            <a:r>
              <a:rPr lang="en-US" b="0" err="1"/>
              <a:t>allows</a:t>
            </a:r>
            <a:r>
              <a:rPr lang="en-US" b="0"/>
              <a:t> us to select our molecules of choice with the associated force field parameters (charge, mass of atoms, bond angles, etc.)</a:t>
            </a:r>
          </a:p>
          <a:p>
            <a:endParaRPr lang="en-US" b="0"/>
          </a:p>
          <a:p>
            <a:r>
              <a:rPr lang="en-US" b="0"/>
              <a:t>PACKMOL </a:t>
            </a:r>
            <a:r>
              <a:rPr lang="en-US" b="0" i="0">
                <a:solidFill>
                  <a:srgbClr val="000000"/>
                </a:solidFill>
                <a:effectLst/>
                <a:highlight>
                  <a:srgbClr val="FFFFFF"/>
                </a:highlight>
                <a:latin typeface="arial" panose="020B0604020202020204" pitchFamily="34" charset="0"/>
              </a:rPr>
              <a:t>creates an initial point for molecular dynamics simulations by packing molecules in defined regions of space. The packing guarantees that short range repulsive interactions do not disrupt the simulations</a:t>
            </a:r>
          </a:p>
          <a:p>
            <a:endParaRPr lang="en-US" b="0"/>
          </a:p>
          <a:p>
            <a:endParaRPr lang="en-US"/>
          </a:p>
          <a:p>
            <a:endParaRPr lang="en-US"/>
          </a:p>
        </p:txBody>
      </p:sp>
      <p:sp>
        <p:nvSpPr>
          <p:cNvPr id="4" name="Slide Number Placeholder 3"/>
          <p:cNvSpPr>
            <a:spLocks noGrp="1"/>
          </p:cNvSpPr>
          <p:nvPr>
            <p:ph type="sldNum" sz="quarter" idx="5"/>
          </p:nvPr>
        </p:nvSpPr>
        <p:spPr/>
        <p:txBody>
          <a:bodyPr/>
          <a:lstStyle/>
          <a:p>
            <a:fld id="{F8BAADB6-FF2F-B148-9124-6E71FEF3007C}" type="slidenum">
              <a:rPr lang="en-US" smtClean="0"/>
              <a:t>11</a:t>
            </a:fld>
            <a:endParaRPr lang="en-US"/>
          </a:p>
        </p:txBody>
      </p:sp>
    </p:spTree>
    <p:extLst>
      <p:ext uri="{BB962C8B-B14F-4D97-AF65-F5344CB8AC3E}">
        <p14:creationId xmlns:p14="http://schemas.microsoft.com/office/powerpoint/2010/main" val="4248069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In Curtis et al extract and normalize time-averaged percentage of lipid molecules within a 5 </a:t>
            </a:r>
            <a:r>
              <a:rPr lang="en-US" sz="1800" kern="100" err="1">
                <a:effectLst/>
                <a:latin typeface="Aptos" panose="020B0004020202020204" pitchFamily="34" charset="0"/>
                <a:ea typeface="Aptos" panose="020B0004020202020204" pitchFamily="34" charset="0"/>
                <a:cs typeface="Times New Roman" panose="02020603050405020304" pitchFamily="18" charset="0"/>
              </a:rPr>
              <a:t>Å</a:t>
            </a:r>
            <a:r>
              <a:rPr lang="en-US" sz="1800" kern="100">
                <a:effectLst/>
                <a:latin typeface="Aptos" panose="020B0004020202020204" pitchFamily="34" charset="0"/>
                <a:ea typeface="Aptos" panose="020B0004020202020204" pitchFamily="34" charset="0"/>
                <a:cs typeface="Times New Roman" panose="02020603050405020304" pitchFamily="18" charset="0"/>
              </a:rPr>
              <a:t> radius of like-headgroup (coarse-grained site 1 on each PEG lipid molecule). The higher the fraction, the greater the phase separation of the bilayer.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a:solidFill>
                  <a:srgbClr val="000000"/>
                </a:solidFill>
                <a:effectLst/>
                <a:highlight>
                  <a:srgbClr val="FFFFFF"/>
                </a:highlight>
                <a:latin typeface="Roboto" panose="020F0502020204030204" pitchFamily="34" charset="0"/>
              </a:rPr>
              <a:t>Figure </a:t>
            </a:r>
            <a:r>
              <a:rPr lang="en-US" sz="4000" b="0" i="0" u="none" strike="noStrike" err="1">
                <a:solidFill>
                  <a:srgbClr val="1A0DAB"/>
                </a:solidFill>
                <a:effectLst/>
                <a:highlight>
                  <a:srgbClr val="FFFFFF"/>
                </a:highlight>
                <a:latin typeface="Roboto" panose="02000000000000000000" pitchFamily="2" charset="0"/>
              </a:rPr>
              <a:t>captio</a:t>
            </a:r>
            <a:r>
              <a:rPr lang="en-US" sz="4000" b="0" i="0" u="none" strike="noStrike">
                <a:solidFill>
                  <a:srgbClr val="1A0DAB"/>
                </a:solidFill>
                <a:effectLst/>
                <a:highlight>
                  <a:srgbClr val="FFFFFF"/>
                </a:highlight>
                <a:latin typeface="Roboto" panose="02000000000000000000" pitchFamily="2" charset="0"/>
              </a:rPr>
              <a:t>: plot</a:t>
            </a:r>
            <a:r>
              <a:rPr lang="en-US" sz="4000" b="0" i="0">
                <a:solidFill>
                  <a:srgbClr val="000000"/>
                </a:solidFill>
                <a:effectLst/>
                <a:highlight>
                  <a:srgbClr val="FFFFFF"/>
                </a:highlight>
                <a:latin typeface="Roboto" panose="02000000000000000000" pitchFamily="2" charset="0"/>
              </a:rPr>
              <a:t> shows that the number of DSPS lipids with a DSPS nearest neighbor is higher for Systems 2 and 4 than it is for Systems 1 and 3. This indicates that Systems 2 and 4 separate to a greater extent by 1 billion collisions than do Systems 1 and 3. </a:t>
            </a:r>
            <a:endParaRPr lang="en-US"/>
          </a:p>
        </p:txBody>
      </p:sp>
      <p:sp>
        <p:nvSpPr>
          <p:cNvPr id="4" name="Slide Number Placeholder 3"/>
          <p:cNvSpPr>
            <a:spLocks noGrp="1"/>
          </p:cNvSpPr>
          <p:nvPr>
            <p:ph type="sldNum" sz="quarter" idx="5"/>
          </p:nvPr>
        </p:nvSpPr>
        <p:spPr/>
        <p:txBody>
          <a:bodyPr/>
          <a:lstStyle/>
          <a:p>
            <a:fld id="{F8BAADB6-FF2F-B148-9124-6E71FEF3007C}" type="slidenum">
              <a:rPr lang="en-US" smtClean="0"/>
              <a:t>12</a:t>
            </a:fld>
            <a:endParaRPr lang="en-US"/>
          </a:p>
        </p:txBody>
      </p:sp>
    </p:spTree>
    <p:extLst>
      <p:ext uri="{BB962C8B-B14F-4D97-AF65-F5344CB8AC3E}">
        <p14:creationId xmlns:p14="http://schemas.microsoft.com/office/powerpoint/2010/main" val="2085190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E80D-DA4D-C588-917A-4C763E07EF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048365-E157-48CA-707C-CF842E1F86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055B42-2F4B-947C-99B5-C3B7615AA8BF}"/>
              </a:ext>
            </a:extLst>
          </p:cNvPr>
          <p:cNvSpPr>
            <a:spLocks noGrp="1"/>
          </p:cNvSpPr>
          <p:nvPr>
            <p:ph type="dt" sz="half" idx="10"/>
          </p:nvPr>
        </p:nvSpPr>
        <p:spPr/>
        <p:txBody>
          <a:bodyPr/>
          <a:lstStyle/>
          <a:p>
            <a:fld id="{767C1732-CC01-1146-8E96-DEA43A014A86}" type="datetimeFigureOut">
              <a:rPr lang="en-US" smtClean="0"/>
              <a:t>5/9/2024</a:t>
            </a:fld>
            <a:endParaRPr lang="en-US"/>
          </a:p>
        </p:txBody>
      </p:sp>
      <p:sp>
        <p:nvSpPr>
          <p:cNvPr id="5" name="Footer Placeholder 4">
            <a:extLst>
              <a:ext uri="{FF2B5EF4-FFF2-40B4-BE49-F238E27FC236}">
                <a16:creationId xmlns:a16="http://schemas.microsoft.com/office/drawing/2014/main" id="{9EBAFEC1-52CA-8CC2-FF33-01F6B9B19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7A790-DEB5-E60C-7DF2-E39F23A4029D}"/>
              </a:ext>
            </a:extLst>
          </p:cNvPr>
          <p:cNvSpPr>
            <a:spLocks noGrp="1"/>
          </p:cNvSpPr>
          <p:nvPr>
            <p:ph type="sldNum" sz="quarter" idx="12"/>
          </p:nvPr>
        </p:nvSpPr>
        <p:spPr/>
        <p:txBody>
          <a:bodyPr/>
          <a:lstStyle/>
          <a:p>
            <a:fld id="{8F176D3D-1E55-0C43-BB87-D4E0B59ECBED}" type="slidenum">
              <a:rPr lang="en-US" smtClean="0"/>
              <a:t>‹#›</a:t>
            </a:fld>
            <a:endParaRPr lang="en-US"/>
          </a:p>
        </p:txBody>
      </p:sp>
    </p:spTree>
    <p:extLst>
      <p:ext uri="{BB962C8B-B14F-4D97-AF65-F5344CB8AC3E}">
        <p14:creationId xmlns:p14="http://schemas.microsoft.com/office/powerpoint/2010/main" val="731959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6E3A-6588-78B8-CA48-FA522E87C5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493EBB-3547-945A-E04E-9F7230F112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A58D55-55C3-B2E2-FEE9-149A0040EF98}"/>
              </a:ext>
            </a:extLst>
          </p:cNvPr>
          <p:cNvSpPr>
            <a:spLocks noGrp="1"/>
          </p:cNvSpPr>
          <p:nvPr>
            <p:ph type="dt" sz="half" idx="10"/>
          </p:nvPr>
        </p:nvSpPr>
        <p:spPr/>
        <p:txBody>
          <a:bodyPr/>
          <a:lstStyle/>
          <a:p>
            <a:fld id="{767C1732-CC01-1146-8E96-DEA43A014A86}" type="datetimeFigureOut">
              <a:rPr lang="en-US" smtClean="0"/>
              <a:t>5/9/2024</a:t>
            </a:fld>
            <a:endParaRPr lang="en-US"/>
          </a:p>
        </p:txBody>
      </p:sp>
      <p:sp>
        <p:nvSpPr>
          <p:cNvPr id="5" name="Footer Placeholder 4">
            <a:extLst>
              <a:ext uri="{FF2B5EF4-FFF2-40B4-BE49-F238E27FC236}">
                <a16:creationId xmlns:a16="http://schemas.microsoft.com/office/drawing/2014/main" id="{6265C586-2C65-8405-2BD4-BC966555B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3FFBC-716F-6F40-C3BF-EA513521133C}"/>
              </a:ext>
            </a:extLst>
          </p:cNvPr>
          <p:cNvSpPr>
            <a:spLocks noGrp="1"/>
          </p:cNvSpPr>
          <p:nvPr>
            <p:ph type="sldNum" sz="quarter" idx="12"/>
          </p:nvPr>
        </p:nvSpPr>
        <p:spPr/>
        <p:txBody>
          <a:bodyPr/>
          <a:lstStyle/>
          <a:p>
            <a:fld id="{8F176D3D-1E55-0C43-BB87-D4E0B59ECBED}" type="slidenum">
              <a:rPr lang="en-US" smtClean="0"/>
              <a:t>‹#›</a:t>
            </a:fld>
            <a:endParaRPr lang="en-US"/>
          </a:p>
        </p:txBody>
      </p:sp>
    </p:spTree>
    <p:extLst>
      <p:ext uri="{BB962C8B-B14F-4D97-AF65-F5344CB8AC3E}">
        <p14:creationId xmlns:p14="http://schemas.microsoft.com/office/powerpoint/2010/main" val="359012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7064BF-DDBD-9037-0739-EDB84918DF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33E40F-30B5-4E85-C390-D6FEAD037B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ECC6E-5610-B4DB-3884-CDCE62B9895B}"/>
              </a:ext>
            </a:extLst>
          </p:cNvPr>
          <p:cNvSpPr>
            <a:spLocks noGrp="1"/>
          </p:cNvSpPr>
          <p:nvPr>
            <p:ph type="dt" sz="half" idx="10"/>
          </p:nvPr>
        </p:nvSpPr>
        <p:spPr/>
        <p:txBody>
          <a:bodyPr/>
          <a:lstStyle/>
          <a:p>
            <a:fld id="{767C1732-CC01-1146-8E96-DEA43A014A86}" type="datetimeFigureOut">
              <a:rPr lang="en-US" smtClean="0"/>
              <a:t>5/9/2024</a:t>
            </a:fld>
            <a:endParaRPr lang="en-US"/>
          </a:p>
        </p:txBody>
      </p:sp>
      <p:sp>
        <p:nvSpPr>
          <p:cNvPr id="5" name="Footer Placeholder 4">
            <a:extLst>
              <a:ext uri="{FF2B5EF4-FFF2-40B4-BE49-F238E27FC236}">
                <a16:creationId xmlns:a16="http://schemas.microsoft.com/office/drawing/2014/main" id="{AE630740-255E-5E7C-A3A8-E891D64E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0CAD2-E177-942F-5676-F1B86468D844}"/>
              </a:ext>
            </a:extLst>
          </p:cNvPr>
          <p:cNvSpPr>
            <a:spLocks noGrp="1"/>
          </p:cNvSpPr>
          <p:nvPr>
            <p:ph type="sldNum" sz="quarter" idx="12"/>
          </p:nvPr>
        </p:nvSpPr>
        <p:spPr/>
        <p:txBody>
          <a:bodyPr/>
          <a:lstStyle/>
          <a:p>
            <a:fld id="{8F176D3D-1E55-0C43-BB87-D4E0B59ECBED}" type="slidenum">
              <a:rPr lang="en-US" smtClean="0"/>
              <a:t>‹#›</a:t>
            </a:fld>
            <a:endParaRPr lang="en-US"/>
          </a:p>
        </p:txBody>
      </p:sp>
    </p:spTree>
    <p:extLst>
      <p:ext uri="{BB962C8B-B14F-4D97-AF65-F5344CB8AC3E}">
        <p14:creationId xmlns:p14="http://schemas.microsoft.com/office/powerpoint/2010/main" val="3555303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90B5-043B-D55E-82D9-1D97236EF4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8A807F-072B-D84A-9332-6F6ED770E5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5A8989-9B5F-B7D9-4C9E-E734D534B5FA}"/>
              </a:ext>
            </a:extLst>
          </p:cNvPr>
          <p:cNvSpPr>
            <a:spLocks noGrp="1"/>
          </p:cNvSpPr>
          <p:nvPr>
            <p:ph type="dt" sz="half" idx="10"/>
          </p:nvPr>
        </p:nvSpPr>
        <p:spPr/>
        <p:txBody>
          <a:bodyPr/>
          <a:lstStyle/>
          <a:p>
            <a:fld id="{767C1732-CC01-1146-8E96-DEA43A014A86}" type="datetimeFigureOut">
              <a:rPr lang="en-US" smtClean="0"/>
              <a:t>5/9/2024</a:t>
            </a:fld>
            <a:endParaRPr lang="en-US"/>
          </a:p>
        </p:txBody>
      </p:sp>
      <p:sp>
        <p:nvSpPr>
          <p:cNvPr id="5" name="Footer Placeholder 4">
            <a:extLst>
              <a:ext uri="{FF2B5EF4-FFF2-40B4-BE49-F238E27FC236}">
                <a16:creationId xmlns:a16="http://schemas.microsoft.com/office/drawing/2014/main" id="{9D8ED744-39A5-CAAA-913B-310D5D1EE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576B88-2626-2784-B3C0-E701AE94DCB4}"/>
              </a:ext>
            </a:extLst>
          </p:cNvPr>
          <p:cNvSpPr>
            <a:spLocks noGrp="1"/>
          </p:cNvSpPr>
          <p:nvPr>
            <p:ph type="sldNum" sz="quarter" idx="12"/>
          </p:nvPr>
        </p:nvSpPr>
        <p:spPr/>
        <p:txBody>
          <a:bodyPr/>
          <a:lstStyle/>
          <a:p>
            <a:fld id="{8F176D3D-1E55-0C43-BB87-D4E0B59ECBED}" type="slidenum">
              <a:rPr lang="en-US" smtClean="0"/>
              <a:t>‹#›</a:t>
            </a:fld>
            <a:endParaRPr lang="en-US"/>
          </a:p>
        </p:txBody>
      </p:sp>
    </p:spTree>
    <p:extLst>
      <p:ext uri="{BB962C8B-B14F-4D97-AF65-F5344CB8AC3E}">
        <p14:creationId xmlns:p14="http://schemas.microsoft.com/office/powerpoint/2010/main" val="363248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6981-CAC7-D4FF-37C1-EFD41487FA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56BA86-CFE7-C390-5CEF-CC11D0706E5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14C0BD-8B9F-5957-3A43-E42040AAE21E}"/>
              </a:ext>
            </a:extLst>
          </p:cNvPr>
          <p:cNvSpPr>
            <a:spLocks noGrp="1"/>
          </p:cNvSpPr>
          <p:nvPr>
            <p:ph type="dt" sz="half" idx="10"/>
          </p:nvPr>
        </p:nvSpPr>
        <p:spPr/>
        <p:txBody>
          <a:bodyPr/>
          <a:lstStyle/>
          <a:p>
            <a:fld id="{767C1732-CC01-1146-8E96-DEA43A014A86}" type="datetimeFigureOut">
              <a:rPr lang="en-US" smtClean="0"/>
              <a:t>5/9/2024</a:t>
            </a:fld>
            <a:endParaRPr lang="en-US"/>
          </a:p>
        </p:txBody>
      </p:sp>
      <p:sp>
        <p:nvSpPr>
          <p:cNvPr id="5" name="Footer Placeholder 4">
            <a:extLst>
              <a:ext uri="{FF2B5EF4-FFF2-40B4-BE49-F238E27FC236}">
                <a16:creationId xmlns:a16="http://schemas.microsoft.com/office/drawing/2014/main" id="{814DA6D7-1582-7289-C731-146D816319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8435C-15F4-2A3E-57E4-6CA3AA30F520}"/>
              </a:ext>
            </a:extLst>
          </p:cNvPr>
          <p:cNvSpPr>
            <a:spLocks noGrp="1"/>
          </p:cNvSpPr>
          <p:nvPr>
            <p:ph type="sldNum" sz="quarter" idx="12"/>
          </p:nvPr>
        </p:nvSpPr>
        <p:spPr/>
        <p:txBody>
          <a:bodyPr/>
          <a:lstStyle/>
          <a:p>
            <a:fld id="{8F176D3D-1E55-0C43-BB87-D4E0B59ECBED}" type="slidenum">
              <a:rPr lang="en-US" smtClean="0"/>
              <a:t>‹#›</a:t>
            </a:fld>
            <a:endParaRPr lang="en-US"/>
          </a:p>
        </p:txBody>
      </p:sp>
    </p:spTree>
    <p:extLst>
      <p:ext uri="{BB962C8B-B14F-4D97-AF65-F5344CB8AC3E}">
        <p14:creationId xmlns:p14="http://schemas.microsoft.com/office/powerpoint/2010/main" val="2227894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53B56-6E25-AD59-99E3-B6E4D9546E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79AAE7-7872-0DE4-39F9-D7C5FB10D4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D44E2D-773A-8022-F9E3-F10EC9D6E1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D1A4E5-0B57-E2D9-2C3A-B06A2C63F55E}"/>
              </a:ext>
            </a:extLst>
          </p:cNvPr>
          <p:cNvSpPr>
            <a:spLocks noGrp="1"/>
          </p:cNvSpPr>
          <p:nvPr>
            <p:ph type="dt" sz="half" idx="10"/>
          </p:nvPr>
        </p:nvSpPr>
        <p:spPr/>
        <p:txBody>
          <a:bodyPr/>
          <a:lstStyle/>
          <a:p>
            <a:fld id="{767C1732-CC01-1146-8E96-DEA43A014A86}" type="datetimeFigureOut">
              <a:rPr lang="en-US" smtClean="0"/>
              <a:t>5/9/2024</a:t>
            </a:fld>
            <a:endParaRPr lang="en-US"/>
          </a:p>
        </p:txBody>
      </p:sp>
      <p:sp>
        <p:nvSpPr>
          <p:cNvPr id="6" name="Footer Placeholder 5">
            <a:extLst>
              <a:ext uri="{FF2B5EF4-FFF2-40B4-BE49-F238E27FC236}">
                <a16:creationId xmlns:a16="http://schemas.microsoft.com/office/drawing/2014/main" id="{9FEE0421-E2F0-48A0-C117-34F83D92D8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475388-746D-0FDA-BD0E-C09CA48B34C6}"/>
              </a:ext>
            </a:extLst>
          </p:cNvPr>
          <p:cNvSpPr>
            <a:spLocks noGrp="1"/>
          </p:cNvSpPr>
          <p:nvPr>
            <p:ph type="sldNum" sz="quarter" idx="12"/>
          </p:nvPr>
        </p:nvSpPr>
        <p:spPr/>
        <p:txBody>
          <a:bodyPr/>
          <a:lstStyle/>
          <a:p>
            <a:fld id="{8F176D3D-1E55-0C43-BB87-D4E0B59ECBED}" type="slidenum">
              <a:rPr lang="en-US" smtClean="0"/>
              <a:t>‹#›</a:t>
            </a:fld>
            <a:endParaRPr lang="en-US"/>
          </a:p>
        </p:txBody>
      </p:sp>
    </p:spTree>
    <p:extLst>
      <p:ext uri="{BB962C8B-B14F-4D97-AF65-F5344CB8AC3E}">
        <p14:creationId xmlns:p14="http://schemas.microsoft.com/office/powerpoint/2010/main" val="216801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98B3-16B6-1914-4AB8-CF0CC103FC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B97272-5B74-1174-42C2-7E21B47E6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3210AE-0A6F-5477-B313-107302F80A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EE9DF4-00C5-8231-86F0-31D1C8B285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049AD0-F14A-31E8-0982-18F2135EB3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CE9FAC-2DA1-2F53-DB62-501AD8CA8E0A}"/>
              </a:ext>
            </a:extLst>
          </p:cNvPr>
          <p:cNvSpPr>
            <a:spLocks noGrp="1"/>
          </p:cNvSpPr>
          <p:nvPr>
            <p:ph type="dt" sz="half" idx="10"/>
          </p:nvPr>
        </p:nvSpPr>
        <p:spPr/>
        <p:txBody>
          <a:bodyPr/>
          <a:lstStyle/>
          <a:p>
            <a:fld id="{767C1732-CC01-1146-8E96-DEA43A014A86}" type="datetimeFigureOut">
              <a:rPr lang="en-US" smtClean="0"/>
              <a:t>5/9/2024</a:t>
            </a:fld>
            <a:endParaRPr lang="en-US"/>
          </a:p>
        </p:txBody>
      </p:sp>
      <p:sp>
        <p:nvSpPr>
          <p:cNvPr id="8" name="Footer Placeholder 7">
            <a:extLst>
              <a:ext uri="{FF2B5EF4-FFF2-40B4-BE49-F238E27FC236}">
                <a16:creationId xmlns:a16="http://schemas.microsoft.com/office/drawing/2014/main" id="{E2B5C878-B092-E975-86B3-F0D6A31A58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460EC6-F923-34B5-39D3-8263693B18DE}"/>
              </a:ext>
            </a:extLst>
          </p:cNvPr>
          <p:cNvSpPr>
            <a:spLocks noGrp="1"/>
          </p:cNvSpPr>
          <p:nvPr>
            <p:ph type="sldNum" sz="quarter" idx="12"/>
          </p:nvPr>
        </p:nvSpPr>
        <p:spPr/>
        <p:txBody>
          <a:bodyPr/>
          <a:lstStyle/>
          <a:p>
            <a:fld id="{8F176D3D-1E55-0C43-BB87-D4E0B59ECBED}" type="slidenum">
              <a:rPr lang="en-US" smtClean="0"/>
              <a:t>‹#›</a:t>
            </a:fld>
            <a:endParaRPr lang="en-US"/>
          </a:p>
        </p:txBody>
      </p:sp>
    </p:spTree>
    <p:extLst>
      <p:ext uri="{BB962C8B-B14F-4D97-AF65-F5344CB8AC3E}">
        <p14:creationId xmlns:p14="http://schemas.microsoft.com/office/powerpoint/2010/main" val="105547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2FD1B-CE57-A0D0-6827-2409990986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DBA98B-88B5-F1B9-4054-45F2C4F13513}"/>
              </a:ext>
            </a:extLst>
          </p:cNvPr>
          <p:cNvSpPr>
            <a:spLocks noGrp="1"/>
          </p:cNvSpPr>
          <p:nvPr>
            <p:ph type="dt" sz="half" idx="10"/>
          </p:nvPr>
        </p:nvSpPr>
        <p:spPr/>
        <p:txBody>
          <a:bodyPr/>
          <a:lstStyle/>
          <a:p>
            <a:fld id="{767C1732-CC01-1146-8E96-DEA43A014A86}" type="datetimeFigureOut">
              <a:rPr lang="en-US" smtClean="0"/>
              <a:t>5/9/2024</a:t>
            </a:fld>
            <a:endParaRPr lang="en-US"/>
          </a:p>
        </p:txBody>
      </p:sp>
      <p:sp>
        <p:nvSpPr>
          <p:cNvPr id="4" name="Footer Placeholder 3">
            <a:extLst>
              <a:ext uri="{FF2B5EF4-FFF2-40B4-BE49-F238E27FC236}">
                <a16:creationId xmlns:a16="http://schemas.microsoft.com/office/drawing/2014/main" id="{C34C1947-B69A-7043-B323-C1B9180682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B3E18A-4306-7A65-A894-A6CD77C22D86}"/>
              </a:ext>
            </a:extLst>
          </p:cNvPr>
          <p:cNvSpPr>
            <a:spLocks noGrp="1"/>
          </p:cNvSpPr>
          <p:nvPr>
            <p:ph type="sldNum" sz="quarter" idx="12"/>
          </p:nvPr>
        </p:nvSpPr>
        <p:spPr/>
        <p:txBody>
          <a:bodyPr/>
          <a:lstStyle/>
          <a:p>
            <a:fld id="{8F176D3D-1E55-0C43-BB87-D4E0B59ECBED}" type="slidenum">
              <a:rPr lang="en-US" smtClean="0"/>
              <a:t>‹#›</a:t>
            </a:fld>
            <a:endParaRPr lang="en-US"/>
          </a:p>
        </p:txBody>
      </p:sp>
    </p:spTree>
    <p:extLst>
      <p:ext uri="{BB962C8B-B14F-4D97-AF65-F5344CB8AC3E}">
        <p14:creationId xmlns:p14="http://schemas.microsoft.com/office/powerpoint/2010/main" val="244478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F65C70-A0B8-C3F3-FFBA-5B803EF346A4}"/>
              </a:ext>
            </a:extLst>
          </p:cNvPr>
          <p:cNvSpPr>
            <a:spLocks noGrp="1"/>
          </p:cNvSpPr>
          <p:nvPr>
            <p:ph type="dt" sz="half" idx="10"/>
          </p:nvPr>
        </p:nvSpPr>
        <p:spPr/>
        <p:txBody>
          <a:bodyPr/>
          <a:lstStyle/>
          <a:p>
            <a:fld id="{767C1732-CC01-1146-8E96-DEA43A014A86}" type="datetimeFigureOut">
              <a:rPr lang="en-US" smtClean="0"/>
              <a:t>5/9/2024</a:t>
            </a:fld>
            <a:endParaRPr lang="en-US"/>
          </a:p>
        </p:txBody>
      </p:sp>
      <p:sp>
        <p:nvSpPr>
          <p:cNvPr id="3" name="Footer Placeholder 2">
            <a:extLst>
              <a:ext uri="{FF2B5EF4-FFF2-40B4-BE49-F238E27FC236}">
                <a16:creationId xmlns:a16="http://schemas.microsoft.com/office/drawing/2014/main" id="{049AFDE8-A8D2-6644-C346-E87ADCE0E5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24EDE2-06B1-409E-E182-C006E9956127}"/>
              </a:ext>
            </a:extLst>
          </p:cNvPr>
          <p:cNvSpPr>
            <a:spLocks noGrp="1"/>
          </p:cNvSpPr>
          <p:nvPr>
            <p:ph type="sldNum" sz="quarter" idx="12"/>
          </p:nvPr>
        </p:nvSpPr>
        <p:spPr/>
        <p:txBody>
          <a:bodyPr/>
          <a:lstStyle/>
          <a:p>
            <a:fld id="{8F176D3D-1E55-0C43-BB87-D4E0B59ECBED}" type="slidenum">
              <a:rPr lang="en-US" smtClean="0"/>
              <a:t>‹#›</a:t>
            </a:fld>
            <a:endParaRPr lang="en-US"/>
          </a:p>
        </p:txBody>
      </p:sp>
    </p:spTree>
    <p:extLst>
      <p:ext uri="{BB962C8B-B14F-4D97-AF65-F5344CB8AC3E}">
        <p14:creationId xmlns:p14="http://schemas.microsoft.com/office/powerpoint/2010/main" val="1075200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F590B-1879-9FF3-489A-6C2AF3DC1D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2E57A2-A14D-4073-C624-874A8737B8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F5220F-2DD9-2493-AC6C-B7E1CD3D57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BDDB5-3D09-F209-EC76-2113EFE15DF6}"/>
              </a:ext>
            </a:extLst>
          </p:cNvPr>
          <p:cNvSpPr>
            <a:spLocks noGrp="1"/>
          </p:cNvSpPr>
          <p:nvPr>
            <p:ph type="dt" sz="half" idx="10"/>
          </p:nvPr>
        </p:nvSpPr>
        <p:spPr/>
        <p:txBody>
          <a:bodyPr/>
          <a:lstStyle/>
          <a:p>
            <a:fld id="{767C1732-CC01-1146-8E96-DEA43A014A86}" type="datetimeFigureOut">
              <a:rPr lang="en-US" smtClean="0"/>
              <a:t>5/9/2024</a:t>
            </a:fld>
            <a:endParaRPr lang="en-US"/>
          </a:p>
        </p:txBody>
      </p:sp>
      <p:sp>
        <p:nvSpPr>
          <p:cNvPr id="6" name="Footer Placeholder 5">
            <a:extLst>
              <a:ext uri="{FF2B5EF4-FFF2-40B4-BE49-F238E27FC236}">
                <a16:creationId xmlns:a16="http://schemas.microsoft.com/office/drawing/2014/main" id="{E2D87079-DAEB-E2DB-0B74-7DCA4AFD5F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B61235-E673-CCA4-4D08-01EE2D7B5301}"/>
              </a:ext>
            </a:extLst>
          </p:cNvPr>
          <p:cNvSpPr>
            <a:spLocks noGrp="1"/>
          </p:cNvSpPr>
          <p:nvPr>
            <p:ph type="sldNum" sz="quarter" idx="12"/>
          </p:nvPr>
        </p:nvSpPr>
        <p:spPr/>
        <p:txBody>
          <a:bodyPr/>
          <a:lstStyle/>
          <a:p>
            <a:fld id="{8F176D3D-1E55-0C43-BB87-D4E0B59ECBED}" type="slidenum">
              <a:rPr lang="en-US" smtClean="0"/>
              <a:t>‹#›</a:t>
            </a:fld>
            <a:endParaRPr lang="en-US"/>
          </a:p>
        </p:txBody>
      </p:sp>
    </p:spTree>
    <p:extLst>
      <p:ext uri="{BB962C8B-B14F-4D97-AF65-F5344CB8AC3E}">
        <p14:creationId xmlns:p14="http://schemas.microsoft.com/office/powerpoint/2010/main" val="1291745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0DC9F-93E1-C98E-BA0F-809F6036C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5FB306-667E-97F3-E176-219F830041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54568D-0E9E-5DAF-FCD2-7A1250A12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93216-BDD3-7C9D-987C-3DF5DE020D6D}"/>
              </a:ext>
            </a:extLst>
          </p:cNvPr>
          <p:cNvSpPr>
            <a:spLocks noGrp="1"/>
          </p:cNvSpPr>
          <p:nvPr>
            <p:ph type="dt" sz="half" idx="10"/>
          </p:nvPr>
        </p:nvSpPr>
        <p:spPr/>
        <p:txBody>
          <a:bodyPr/>
          <a:lstStyle/>
          <a:p>
            <a:fld id="{767C1732-CC01-1146-8E96-DEA43A014A86}" type="datetimeFigureOut">
              <a:rPr lang="en-US" smtClean="0"/>
              <a:t>5/9/2024</a:t>
            </a:fld>
            <a:endParaRPr lang="en-US"/>
          </a:p>
        </p:txBody>
      </p:sp>
      <p:sp>
        <p:nvSpPr>
          <p:cNvPr id="6" name="Footer Placeholder 5">
            <a:extLst>
              <a:ext uri="{FF2B5EF4-FFF2-40B4-BE49-F238E27FC236}">
                <a16:creationId xmlns:a16="http://schemas.microsoft.com/office/drawing/2014/main" id="{3FAA5AD5-55EB-5235-ABA2-B1C2AB71F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2FD54E-C531-CDE4-4F29-57E427B5E00C}"/>
              </a:ext>
            </a:extLst>
          </p:cNvPr>
          <p:cNvSpPr>
            <a:spLocks noGrp="1"/>
          </p:cNvSpPr>
          <p:nvPr>
            <p:ph type="sldNum" sz="quarter" idx="12"/>
          </p:nvPr>
        </p:nvSpPr>
        <p:spPr/>
        <p:txBody>
          <a:bodyPr/>
          <a:lstStyle/>
          <a:p>
            <a:fld id="{8F176D3D-1E55-0C43-BB87-D4E0B59ECBED}" type="slidenum">
              <a:rPr lang="en-US" smtClean="0"/>
              <a:t>‹#›</a:t>
            </a:fld>
            <a:endParaRPr lang="en-US"/>
          </a:p>
        </p:txBody>
      </p:sp>
    </p:spTree>
    <p:extLst>
      <p:ext uri="{BB962C8B-B14F-4D97-AF65-F5344CB8AC3E}">
        <p14:creationId xmlns:p14="http://schemas.microsoft.com/office/powerpoint/2010/main" val="3674094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4C8E57-D2A2-19F5-3F4A-7C5E680B76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F83ED-B66E-CE77-CB3F-D8A26E1EC5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53990-6015-1D7B-E683-3B06D06A4F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7C1732-CC01-1146-8E96-DEA43A014A86}" type="datetimeFigureOut">
              <a:rPr lang="en-US" smtClean="0"/>
              <a:t>5/9/2024</a:t>
            </a:fld>
            <a:endParaRPr lang="en-US"/>
          </a:p>
        </p:txBody>
      </p:sp>
      <p:sp>
        <p:nvSpPr>
          <p:cNvPr id="5" name="Footer Placeholder 4">
            <a:extLst>
              <a:ext uri="{FF2B5EF4-FFF2-40B4-BE49-F238E27FC236}">
                <a16:creationId xmlns:a16="http://schemas.microsoft.com/office/drawing/2014/main" id="{A0763D13-C7F2-1A18-F3BE-AFA009DB8B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4F3BBC9-816A-FD19-C676-418E6F598E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176D3D-1E55-0C43-BB87-D4E0B59ECBED}" type="slidenum">
              <a:rPr lang="en-US" smtClean="0"/>
              <a:t>‹#›</a:t>
            </a:fld>
            <a:endParaRPr lang="en-US"/>
          </a:p>
        </p:txBody>
      </p:sp>
    </p:spTree>
    <p:extLst>
      <p:ext uri="{BB962C8B-B14F-4D97-AF65-F5344CB8AC3E}">
        <p14:creationId xmlns:p14="http://schemas.microsoft.com/office/powerpoint/2010/main" val="2216468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https://pubs.acs.org/cms/10.1021/la504082x/asset/images/medium/la-2014-04082x_0002.gi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3.xml"/><Relationship Id="rId7" Type="http://schemas.openxmlformats.org/officeDocument/2006/relationships/image" Target="https://www.mdpi.com/pharmaceuticals/pharmaceuticals-15-00306/article_deploy/html/images/pharmaceuticals-15-00306-g001.p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4.xml"/><Relationship Id="rId4" Type="http://schemas.openxmlformats.org/officeDocument/2006/relationships/image" Target="../media/image6.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6.xml"/><Relationship Id="rId4" Type="http://schemas.openxmlformats.org/officeDocument/2006/relationships/image" Target="https://www.mdpi.com/pharmaceuticals/pharmaceuticals-15-00306/article_deploy/html/images/pharmaceuticals-15-00306-g001.p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94CF-32C7-10E6-7EC7-959276EE9759}"/>
              </a:ext>
            </a:extLst>
          </p:cNvPr>
          <p:cNvSpPr>
            <a:spLocks noGrp="1"/>
          </p:cNvSpPr>
          <p:nvPr>
            <p:ph type="ctrTitle"/>
          </p:nvPr>
        </p:nvSpPr>
        <p:spPr>
          <a:xfrm>
            <a:off x="928816" y="1226751"/>
            <a:ext cx="10334368" cy="2387600"/>
          </a:xfrm>
        </p:spPr>
        <p:txBody>
          <a:bodyPr>
            <a:noAutofit/>
          </a:bodyPr>
          <a:lstStyle/>
          <a:p>
            <a:r>
              <a:rPr lang="en-US" sz="5400">
                <a:solidFill>
                  <a:srgbClr val="002060"/>
                </a:solidFill>
                <a:latin typeface="Calibri" panose="020F0502020204030204" pitchFamily="34" charset="0"/>
                <a:cs typeface="Calibri" panose="020F0502020204030204" pitchFamily="34" charset="0"/>
              </a:rPr>
              <a:t>Modelling lipid phase separation for applications in drug delivery</a:t>
            </a:r>
          </a:p>
        </p:txBody>
      </p:sp>
      <p:sp>
        <p:nvSpPr>
          <p:cNvPr id="3" name="Subtitle 2">
            <a:extLst>
              <a:ext uri="{FF2B5EF4-FFF2-40B4-BE49-F238E27FC236}">
                <a16:creationId xmlns:a16="http://schemas.microsoft.com/office/drawing/2014/main" id="{261996C7-D13B-3B05-2A12-BAD235BD5A17}"/>
              </a:ext>
            </a:extLst>
          </p:cNvPr>
          <p:cNvSpPr>
            <a:spLocks noGrp="1"/>
          </p:cNvSpPr>
          <p:nvPr>
            <p:ph type="subTitle" idx="1"/>
          </p:nvPr>
        </p:nvSpPr>
        <p:spPr>
          <a:xfrm>
            <a:off x="1524000" y="3787389"/>
            <a:ext cx="9144000" cy="1655762"/>
          </a:xfrm>
        </p:spPr>
        <p:txBody>
          <a:bodyPr>
            <a:normAutofit/>
          </a:bodyPr>
          <a:lstStyle/>
          <a:p>
            <a:r>
              <a:rPr lang="en-US" sz="2800" i="1">
                <a:latin typeface="Calibri" panose="020F0502020204030204" pitchFamily="34" charset="0"/>
                <a:cs typeface="Calibri" panose="020F0502020204030204" pitchFamily="34" charset="0"/>
              </a:rPr>
              <a:t>Ching Ting Roy Ng and Samantha Tran</a:t>
            </a:r>
          </a:p>
          <a:p>
            <a:r>
              <a:rPr lang="en-US" sz="2000">
                <a:latin typeface="Calibri" panose="020F0502020204030204" pitchFamily="34" charset="0"/>
                <a:cs typeface="Calibri" panose="020F0502020204030204" pitchFamily="34" charset="0"/>
              </a:rPr>
              <a:t>BIOE 230 Final Project</a:t>
            </a:r>
          </a:p>
          <a:p>
            <a:r>
              <a:rPr lang="en-US" sz="2000">
                <a:latin typeface="Calibri" panose="020F0502020204030204" pitchFamily="34" charset="0"/>
                <a:cs typeface="Calibri" panose="020F0502020204030204" pitchFamily="34" charset="0"/>
              </a:rPr>
              <a:t>Department of Bioengineering @ University of California, Merced</a:t>
            </a:r>
          </a:p>
        </p:txBody>
      </p:sp>
    </p:spTree>
    <p:extLst>
      <p:ext uri="{BB962C8B-B14F-4D97-AF65-F5344CB8AC3E}">
        <p14:creationId xmlns:p14="http://schemas.microsoft.com/office/powerpoint/2010/main" val="133371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0E64-FBF6-775D-B6A3-3AA579280CC6}"/>
              </a:ext>
            </a:extLst>
          </p:cNvPr>
          <p:cNvSpPr>
            <a:spLocks noGrp="1"/>
          </p:cNvSpPr>
          <p:nvPr>
            <p:ph type="title"/>
          </p:nvPr>
        </p:nvSpPr>
        <p:spPr>
          <a:xfrm>
            <a:off x="876" y="-194873"/>
            <a:ext cx="10515600" cy="1325563"/>
          </a:xfrm>
        </p:spPr>
        <p:txBody>
          <a:bodyPr/>
          <a:lstStyle/>
          <a:p>
            <a:r>
              <a:rPr lang="en-US">
                <a:solidFill>
                  <a:srgbClr val="002060"/>
                </a:solidFill>
              </a:rPr>
              <a:t>Results</a:t>
            </a:r>
          </a:p>
        </p:txBody>
      </p:sp>
      <p:pic>
        <p:nvPicPr>
          <p:cNvPr id="5" name="Content Placeholder 4" descr="A colorful lines on a black background&#10;&#10;Description automatically generated">
            <a:extLst>
              <a:ext uri="{FF2B5EF4-FFF2-40B4-BE49-F238E27FC236}">
                <a16:creationId xmlns:a16="http://schemas.microsoft.com/office/drawing/2014/main" id="{42B108C4-589F-2FA6-CDA7-EF5787A2610B}"/>
              </a:ext>
            </a:extLst>
          </p:cNvPr>
          <p:cNvPicPr>
            <a:picLocks noGrp="1" noChangeAspect="1"/>
          </p:cNvPicPr>
          <p:nvPr>
            <p:ph idx="1"/>
          </p:nvPr>
        </p:nvPicPr>
        <p:blipFill>
          <a:blip r:embed="rId5"/>
          <a:stretch>
            <a:fillRect/>
          </a:stretch>
        </p:blipFill>
        <p:spPr>
          <a:xfrm>
            <a:off x="420216" y="1025393"/>
            <a:ext cx="4640060" cy="3388099"/>
          </a:xfrm>
        </p:spPr>
      </p:pic>
      <p:grpSp>
        <p:nvGrpSpPr>
          <p:cNvPr id="13" name="Group 12">
            <a:extLst>
              <a:ext uri="{FF2B5EF4-FFF2-40B4-BE49-F238E27FC236}">
                <a16:creationId xmlns:a16="http://schemas.microsoft.com/office/drawing/2014/main" id="{FC15A65F-3C71-2D73-F34A-571968C23727}"/>
              </a:ext>
            </a:extLst>
          </p:cNvPr>
          <p:cNvGrpSpPr/>
          <p:nvPr/>
        </p:nvGrpSpPr>
        <p:grpSpPr>
          <a:xfrm>
            <a:off x="420216" y="4580549"/>
            <a:ext cx="2518347" cy="1918741"/>
            <a:chOff x="764499" y="4572513"/>
            <a:chExt cx="2518347" cy="1918741"/>
          </a:xfrm>
        </p:grpSpPr>
        <p:grpSp>
          <p:nvGrpSpPr>
            <p:cNvPr id="11" name="Group 10">
              <a:extLst>
                <a:ext uri="{FF2B5EF4-FFF2-40B4-BE49-F238E27FC236}">
                  <a16:creationId xmlns:a16="http://schemas.microsoft.com/office/drawing/2014/main" id="{2D0A994F-7F88-7554-8E3A-B510996CEF57}"/>
                </a:ext>
              </a:extLst>
            </p:cNvPr>
            <p:cNvGrpSpPr/>
            <p:nvPr/>
          </p:nvGrpSpPr>
          <p:grpSpPr>
            <a:xfrm>
              <a:off x="1001471" y="4706343"/>
              <a:ext cx="2281375" cy="1667154"/>
              <a:chOff x="1001471" y="4706343"/>
              <a:chExt cx="2281375" cy="1667154"/>
            </a:xfrm>
          </p:grpSpPr>
          <p:sp>
            <p:nvSpPr>
              <p:cNvPr id="4" name="Rectangle 3">
                <a:extLst>
                  <a:ext uri="{FF2B5EF4-FFF2-40B4-BE49-F238E27FC236}">
                    <a16:creationId xmlns:a16="http://schemas.microsoft.com/office/drawing/2014/main" id="{2FB1B4B9-0E41-858D-FD09-C7848EC1D048}"/>
                  </a:ext>
                </a:extLst>
              </p:cNvPr>
              <p:cNvSpPr/>
              <p:nvPr/>
            </p:nvSpPr>
            <p:spPr>
              <a:xfrm>
                <a:off x="1001471" y="4706343"/>
                <a:ext cx="449704" cy="449704"/>
              </a:xfrm>
              <a:prstGeom prst="rect">
                <a:avLst/>
              </a:prstGeom>
              <a:solidFill>
                <a:srgbClr val="0A20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958FAF-DF20-507A-461D-AAAA2538BC8A}"/>
                  </a:ext>
                </a:extLst>
              </p:cNvPr>
              <p:cNvSpPr/>
              <p:nvPr/>
            </p:nvSpPr>
            <p:spPr>
              <a:xfrm>
                <a:off x="1001471" y="5307032"/>
                <a:ext cx="449704" cy="449704"/>
              </a:xfrm>
              <a:prstGeom prst="rect">
                <a:avLst/>
              </a:prstGeom>
              <a:solidFill>
                <a:srgbClr val="00B050"/>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E470FF-445A-DD3A-3F90-59758C31F537}"/>
                  </a:ext>
                </a:extLst>
              </p:cNvPr>
              <p:cNvSpPr/>
              <p:nvPr/>
            </p:nvSpPr>
            <p:spPr>
              <a:xfrm>
                <a:off x="1001471" y="5923793"/>
                <a:ext cx="449704" cy="449704"/>
              </a:xfrm>
              <a:prstGeom prst="rect">
                <a:avLst/>
              </a:prstGeom>
              <a:solidFill>
                <a:srgbClr val="FF0000"/>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5973F1-1E2D-DE53-4E47-573C8463781A}"/>
                  </a:ext>
                </a:extLst>
              </p:cNvPr>
              <p:cNvSpPr txBox="1"/>
              <p:nvPr/>
            </p:nvSpPr>
            <p:spPr>
              <a:xfrm>
                <a:off x="1451175" y="4716276"/>
                <a:ext cx="1831671" cy="1631216"/>
              </a:xfrm>
              <a:prstGeom prst="rect">
                <a:avLst/>
              </a:prstGeom>
              <a:noFill/>
              <a:ln>
                <a:solidFill>
                  <a:srgbClr val="FFFFFF"/>
                </a:solidFill>
              </a:ln>
            </p:spPr>
            <p:txBody>
              <a:bodyPr wrap="square" rtlCol="0">
                <a:spAutoFit/>
              </a:bodyPr>
              <a:lstStyle/>
              <a:p>
                <a:r>
                  <a:rPr lang="en-US" sz="2000"/>
                  <a:t>DPPC</a:t>
                </a:r>
              </a:p>
              <a:p>
                <a:endParaRPr lang="en-US" sz="2000"/>
              </a:p>
              <a:p>
                <a:r>
                  <a:rPr lang="en-US" sz="2000"/>
                  <a:t>DOPC</a:t>
                </a:r>
              </a:p>
              <a:p>
                <a:endParaRPr lang="en-US" sz="2000"/>
              </a:p>
              <a:p>
                <a:r>
                  <a:rPr lang="en-US" sz="2000"/>
                  <a:t>Cholesterol</a:t>
                </a:r>
              </a:p>
            </p:txBody>
          </p:sp>
        </p:grpSp>
        <p:sp>
          <p:nvSpPr>
            <p:cNvPr id="12" name="Rectangle 11">
              <a:extLst>
                <a:ext uri="{FF2B5EF4-FFF2-40B4-BE49-F238E27FC236}">
                  <a16:creationId xmlns:a16="http://schemas.microsoft.com/office/drawing/2014/main" id="{13334B6B-271B-A229-82FD-EEDBDE06F3A3}"/>
                </a:ext>
              </a:extLst>
            </p:cNvPr>
            <p:cNvSpPr/>
            <p:nvPr/>
          </p:nvSpPr>
          <p:spPr>
            <a:xfrm>
              <a:off x="764499" y="4572513"/>
              <a:ext cx="2518347" cy="191874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simulated_anneal">
            <a:hlinkClick r:id="" action="ppaction://media"/>
            <a:extLst>
              <a:ext uri="{FF2B5EF4-FFF2-40B4-BE49-F238E27FC236}">
                <a16:creationId xmlns:a16="http://schemas.microsoft.com/office/drawing/2014/main" id="{C794B472-C500-9674-E1FC-3A1CFA45F3D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50134" y="835740"/>
            <a:ext cx="5984678" cy="5414411"/>
          </a:xfrm>
          <a:prstGeom prst="rect">
            <a:avLst/>
          </a:prstGeom>
        </p:spPr>
      </p:pic>
    </p:spTree>
    <p:extLst>
      <p:ext uri="{BB962C8B-B14F-4D97-AF65-F5344CB8AC3E}">
        <p14:creationId xmlns:p14="http://schemas.microsoft.com/office/powerpoint/2010/main" val="163573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E97EF-F4A2-FB47-D28C-4DC9DD2975F8}"/>
              </a:ext>
            </a:extLst>
          </p:cNvPr>
          <p:cNvSpPr>
            <a:spLocks noGrp="1"/>
          </p:cNvSpPr>
          <p:nvPr>
            <p:ph type="title"/>
          </p:nvPr>
        </p:nvSpPr>
        <p:spPr/>
        <p:txBody>
          <a:bodyPr/>
          <a:lstStyle/>
          <a:p>
            <a:r>
              <a:rPr lang="en-US">
                <a:solidFill>
                  <a:srgbClr val="002060"/>
                </a:solidFill>
              </a:rPr>
              <a:t>Future Directions</a:t>
            </a:r>
          </a:p>
        </p:txBody>
      </p:sp>
      <p:sp>
        <p:nvSpPr>
          <p:cNvPr id="3" name="Content Placeholder 2">
            <a:extLst>
              <a:ext uri="{FF2B5EF4-FFF2-40B4-BE49-F238E27FC236}">
                <a16:creationId xmlns:a16="http://schemas.microsoft.com/office/drawing/2014/main" id="{CED8CF03-6ED5-EBEF-FFBB-35955FB1E846}"/>
              </a:ext>
            </a:extLst>
          </p:cNvPr>
          <p:cNvSpPr>
            <a:spLocks noGrp="1"/>
          </p:cNvSpPr>
          <p:nvPr>
            <p:ph idx="1"/>
          </p:nvPr>
        </p:nvSpPr>
        <p:spPr/>
        <p:txBody>
          <a:bodyPr>
            <a:normAutofit/>
          </a:bodyPr>
          <a:lstStyle/>
          <a:p>
            <a:pPr marL="0" indent="0">
              <a:buNone/>
            </a:pPr>
            <a:r>
              <a:rPr lang="en-US"/>
              <a:t>To model more complex phase-separated lipid systems like ICL:</a:t>
            </a:r>
          </a:p>
          <a:p>
            <a:pPr marL="0" indent="0">
              <a:buNone/>
            </a:pPr>
            <a:endParaRPr lang="en-US"/>
          </a:p>
          <a:p>
            <a:pPr marL="0" indent="0">
              <a:buNone/>
            </a:pPr>
            <a:endParaRPr lang="en-US"/>
          </a:p>
        </p:txBody>
      </p:sp>
      <p:sp>
        <p:nvSpPr>
          <p:cNvPr id="6" name="Rectangle: Rounded Corners 5">
            <a:extLst>
              <a:ext uri="{FF2B5EF4-FFF2-40B4-BE49-F238E27FC236}">
                <a16:creationId xmlns:a16="http://schemas.microsoft.com/office/drawing/2014/main" id="{541971C7-FDE3-3A86-84CC-7DADBC22318F}"/>
              </a:ext>
            </a:extLst>
          </p:cNvPr>
          <p:cNvSpPr/>
          <p:nvPr/>
        </p:nvSpPr>
        <p:spPr>
          <a:xfrm>
            <a:off x="183587" y="2916628"/>
            <a:ext cx="2854582" cy="339527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a:t>Generate force field parameters with ATB</a:t>
            </a:r>
          </a:p>
          <a:p>
            <a:pPr algn="ctr"/>
            <a:endParaRPr lang="en-US" sz="2500"/>
          </a:p>
          <a:p>
            <a:pPr algn="ctr"/>
            <a:endParaRPr lang="en-US" sz="2500"/>
          </a:p>
          <a:p>
            <a:pPr algn="ctr"/>
            <a:endParaRPr lang="en-US" sz="2500"/>
          </a:p>
          <a:p>
            <a:pPr algn="ctr"/>
            <a:endParaRPr lang="en-US" sz="2500"/>
          </a:p>
          <a:p>
            <a:pPr algn="ctr"/>
            <a:endParaRPr lang="en-US" sz="2500"/>
          </a:p>
        </p:txBody>
      </p:sp>
      <p:sp>
        <p:nvSpPr>
          <p:cNvPr id="7" name="Arrow: Right 6">
            <a:extLst>
              <a:ext uri="{FF2B5EF4-FFF2-40B4-BE49-F238E27FC236}">
                <a16:creationId xmlns:a16="http://schemas.microsoft.com/office/drawing/2014/main" id="{DCBB2C8F-D95F-8DA6-0810-510A955A4229}"/>
              </a:ext>
            </a:extLst>
          </p:cNvPr>
          <p:cNvSpPr/>
          <p:nvPr/>
        </p:nvSpPr>
        <p:spPr>
          <a:xfrm>
            <a:off x="3538656" y="4016954"/>
            <a:ext cx="774291" cy="11946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88DF7D6-8EB0-C4C6-3C3A-FDABDCC937BA}"/>
              </a:ext>
            </a:extLst>
          </p:cNvPr>
          <p:cNvSpPr/>
          <p:nvPr/>
        </p:nvSpPr>
        <p:spPr>
          <a:xfrm>
            <a:off x="4474951" y="2916628"/>
            <a:ext cx="2791817" cy="339527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a:t>Assemble membrane with PACKMOL</a:t>
            </a:r>
          </a:p>
          <a:p>
            <a:pPr algn="ctr"/>
            <a:endParaRPr lang="en-US" sz="2500"/>
          </a:p>
          <a:p>
            <a:pPr algn="ctr"/>
            <a:endParaRPr lang="en-US" sz="2500"/>
          </a:p>
          <a:p>
            <a:pPr algn="ctr"/>
            <a:endParaRPr lang="en-US" sz="2500"/>
          </a:p>
          <a:p>
            <a:pPr algn="ctr"/>
            <a:endParaRPr lang="en-US" sz="2500"/>
          </a:p>
        </p:txBody>
      </p:sp>
      <p:sp>
        <p:nvSpPr>
          <p:cNvPr id="10" name="Arrow: Right 9">
            <a:extLst>
              <a:ext uri="{FF2B5EF4-FFF2-40B4-BE49-F238E27FC236}">
                <a16:creationId xmlns:a16="http://schemas.microsoft.com/office/drawing/2014/main" id="{C4911756-9352-EAB5-8C3E-90A2CF97CF9C}"/>
              </a:ext>
            </a:extLst>
          </p:cNvPr>
          <p:cNvSpPr/>
          <p:nvPr/>
        </p:nvSpPr>
        <p:spPr>
          <a:xfrm>
            <a:off x="7598013" y="4031758"/>
            <a:ext cx="774291" cy="11946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FA6CEB6-7D97-6BA3-5E49-9214F4FA9838}"/>
              </a:ext>
            </a:extLst>
          </p:cNvPr>
          <p:cNvSpPr/>
          <p:nvPr/>
        </p:nvSpPr>
        <p:spPr>
          <a:xfrm>
            <a:off x="8703551" y="2849160"/>
            <a:ext cx="2854582" cy="339527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500"/>
              <a:t>Run simulation on GROMACS</a:t>
            </a:r>
          </a:p>
          <a:p>
            <a:pPr algn="ctr"/>
            <a:endParaRPr lang="en-US" sz="2500"/>
          </a:p>
          <a:p>
            <a:pPr algn="ctr"/>
            <a:endParaRPr lang="en-US" sz="2500"/>
          </a:p>
          <a:p>
            <a:pPr algn="ctr"/>
            <a:endParaRPr lang="en-US" sz="2500"/>
          </a:p>
          <a:p>
            <a:pPr algn="ctr"/>
            <a:endParaRPr lang="en-US" sz="2500"/>
          </a:p>
          <a:p>
            <a:pPr algn="ctr"/>
            <a:endParaRPr lang="en-US" sz="2500"/>
          </a:p>
        </p:txBody>
      </p:sp>
      <p:pic>
        <p:nvPicPr>
          <p:cNvPr id="13" name="Picture 12">
            <a:extLst>
              <a:ext uri="{FF2B5EF4-FFF2-40B4-BE49-F238E27FC236}">
                <a16:creationId xmlns:a16="http://schemas.microsoft.com/office/drawing/2014/main" id="{59A55AFB-336F-143B-E817-ECF9A55D10D8}"/>
              </a:ext>
            </a:extLst>
          </p:cNvPr>
          <p:cNvPicPr>
            <a:picLocks noChangeAspect="1"/>
          </p:cNvPicPr>
          <p:nvPr/>
        </p:nvPicPr>
        <p:blipFill>
          <a:blip r:embed="rId3"/>
          <a:stretch>
            <a:fillRect/>
          </a:stretch>
        </p:blipFill>
        <p:spPr>
          <a:xfrm>
            <a:off x="344881" y="4421434"/>
            <a:ext cx="2492412" cy="1323062"/>
          </a:xfrm>
          <a:prstGeom prst="rect">
            <a:avLst/>
          </a:prstGeom>
        </p:spPr>
      </p:pic>
      <p:pic>
        <p:nvPicPr>
          <p:cNvPr id="15" name="Picture 14">
            <a:extLst>
              <a:ext uri="{FF2B5EF4-FFF2-40B4-BE49-F238E27FC236}">
                <a16:creationId xmlns:a16="http://schemas.microsoft.com/office/drawing/2014/main" id="{B6071885-29F4-4449-0136-F66E7D528A32}"/>
              </a:ext>
            </a:extLst>
          </p:cNvPr>
          <p:cNvPicPr>
            <a:picLocks noChangeAspect="1"/>
          </p:cNvPicPr>
          <p:nvPr/>
        </p:nvPicPr>
        <p:blipFill>
          <a:blip r:embed="rId4"/>
          <a:stretch>
            <a:fillRect/>
          </a:stretch>
        </p:blipFill>
        <p:spPr>
          <a:xfrm>
            <a:off x="5092856" y="4546796"/>
            <a:ext cx="1313746" cy="1558838"/>
          </a:xfrm>
          <a:prstGeom prst="rect">
            <a:avLst/>
          </a:prstGeom>
        </p:spPr>
      </p:pic>
      <p:pic>
        <p:nvPicPr>
          <p:cNvPr id="17" name="Picture 16">
            <a:extLst>
              <a:ext uri="{FF2B5EF4-FFF2-40B4-BE49-F238E27FC236}">
                <a16:creationId xmlns:a16="http://schemas.microsoft.com/office/drawing/2014/main" id="{6EE66DD0-1FF0-4E77-C844-1C4CA04E0A5C}"/>
              </a:ext>
            </a:extLst>
          </p:cNvPr>
          <p:cNvPicPr>
            <a:picLocks noChangeAspect="1"/>
          </p:cNvPicPr>
          <p:nvPr/>
        </p:nvPicPr>
        <p:blipFill>
          <a:blip r:embed="rId5"/>
          <a:stretch>
            <a:fillRect/>
          </a:stretch>
        </p:blipFill>
        <p:spPr>
          <a:xfrm>
            <a:off x="8885003" y="4546796"/>
            <a:ext cx="2385535" cy="1197700"/>
          </a:xfrm>
          <a:prstGeom prst="rect">
            <a:avLst/>
          </a:prstGeom>
        </p:spPr>
      </p:pic>
    </p:spTree>
    <p:extLst>
      <p:ext uri="{BB962C8B-B14F-4D97-AF65-F5344CB8AC3E}">
        <p14:creationId xmlns:p14="http://schemas.microsoft.com/office/powerpoint/2010/main" val="4212781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E97EF-F4A2-FB47-D28C-4DC9DD2975F8}"/>
              </a:ext>
            </a:extLst>
          </p:cNvPr>
          <p:cNvSpPr>
            <a:spLocks noGrp="1"/>
          </p:cNvSpPr>
          <p:nvPr>
            <p:ph type="title"/>
          </p:nvPr>
        </p:nvSpPr>
        <p:spPr>
          <a:xfrm>
            <a:off x="0" y="-176997"/>
            <a:ext cx="10515600" cy="1325563"/>
          </a:xfrm>
        </p:spPr>
        <p:txBody>
          <a:bodyPr/>
          <a:lstStyle/>
          <a:p>
            <a:r>
              <a:rPr lang="en-US">
                <a:solidFill>
                  <a:srgbClr val="002060"/>
                </a:solidFill>
              </a:rPr>
              <a:t>Future Directions</a:t>
            </a:r>
          </a:p>
        </p:txBody>
      </p:sp>
      <p:sp>
        <p:nvSpPr>
          <p:cNvPr id="3" name="Content Placeholder 2">
            <a:extLst>
              <a:ext uri="{FF2B5EF4-FFF2-40B4-BE49-F238E27FC236}">
                <a16:creationId xmlns:a16="http://schemas.microsoft.com/office/drawing/2014/main" id="{CED8CF03-6ED5-EBEF-FFBB-35955FB1E846}"/>
              </a:ext>
            </a:extLst>
          </p:cNvPr>
          <p:cNvSpPr>
            <a:spLocks noGrp="1"/>
          </p:cNvSpPr>
          <p:nvPr>
            <p:ph idx="1"/>
          </p:nvPr>
        </p:nvSpPr>
        <p:spPr>
          <a:xfrm>
            <a:off x="309562" y="1062852"/>
            <a:ext cx="6548438" cy="4351338"/>
          </a:xfrm>
        </p:spPr>
        <p:txBody>
          <a:bodyPr>
            <a:normAutofit/>
          </a:bodyPr>
          <a:lstStyle/>
          <a:p>
            <a:r>
              <a:rPr lang="en-US" sz="2400"/>
              <a:t>Model more complex phase-separated lipid systems like ICL</a:t>
            </a:r>
          </a:p>
          <a:p>
            <a:r>
              <a:rPr lang="en-US" sz="2400"/>
              <a:t>Extract quantitative data to measure phase separation</a:t>
            </a:r>
          </a:p>
          <a:p>
            <a:pPr lvl="1"/>
            <a:r>
              <a:rPr lang="en-US"/>
              <a:t>i.e. phase separation index  </a:t>
            </a:r>
          </a:p>
        </p:txBody>
      </p:sp>
      <p:sp>
        <p:nvSpPr>
          <p:cNvPr id="6" name="Rectangle 4">
            <a:extLst>
              <a:ext uri="{FF2B5EF4-FFF2-40B4-BE49-F238E27FC236}">
                <a16:creationId xmlns:a16="http://schemas.microsoft.com/office/drawing/2014/main" id="{BA508730-279D-8147-F2E4-83E4EEE3E533}"/>
              </a:ext>
            </a:extLst>
          </p:cNvPr>
          <p:cNvSpPr>
            <a:spLocks noChangeArrowheads="1"/>
          </p:cNvSpPr>
          <p:nvPr/>
        </p:nvSpPr>
        <p:spPr bwMode="auto">
          <a:xfrm>
            <a:off x="1247004" y="2568576"/>
            <a:ext cx="768463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5" descr="A graph of different colored lines&#10;&#10;Description automatically generated">
            <a:extLst>
              <a:ext uri="{FF2B5EF4-FFF2-40B4-BE49-F238E27FC236}">
                <a16:creationId xmlns:a16="http://schemas.microsoft.com/office/drawing/2014/main" id="{C1951576-3C40-8BFC-1345-AEE96BEB8FD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656360" y="3179312"/>
            <a:ext cx="4689624" cy="36501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69D16D-1D53-4ED0-EF7B-2827F9AB0932}"/>
              </a:ext>
            </a:extLst>
          </p:cNvPr>
          <p:cNvSpPr txBox="1"/>
          <p:nvPr/>
        </p:nvSpPr>
        <p:spPr>
          <a:xfrm>
            <a:off x="0" y="6588721"/>
            <a:ext cx="7644984" cy="523220"/>
          </a:xfrm>
          <a:prstGeom prst="rect">
            <a:avLst/>
          </a:prstGeom>
          <a:noFill/>
        </p:spPr>
        <p:txBody>
          <a:bodyPr wrap="square" rtlCol="0">
            <a:spAutoFit/>
          </a:bodyPr>
          <a:lstStyle/>
          <a:p>
            <a:r>
              <a:rPr lang="en-US" sz="1400">
                <a:latin typeface="Calibri" panose="020F0502020204030204" pitchFamily="34" charset="0"/>
                <a:cs typeface="Calibri" panose="020F0502020204030204" pitchFamily="34" charset="0"/>
              </a:rPr>
              <a:t>Adapted from </a:t>
            </a:r>
            <a:r>
              <a:rPr lang="en-US" sz="1400" kern="100">
                <a:effectLst/>
                <a:latin typeface="Calibri" panose="020F0502020204030204" pitchFamily="34" charset="0"/>
                <a:ea typeface="Times New Roman" panose="02020603050405020304" pitchFamily="18" charset="0"/>
                <a:cs typeface="Calibri" panose="020F0502020204030204" pitchFamily="34" charset="0"/>
              </a:rPr>
              <a:t>Curtis EM et al., </a:t>
            </a:r>
            <a:r>
              <a:rPr lang="en-US" sz="1400" i="1" kern="100">
                <a:effectLst/>
                <a:latin typeface="Calibri" panose="020F0502020204030204" pitchFamily="34" charset="0"/>
                <a:ea typeface="Times New Roman" panose="02020603050405020304" pitchFamily="18" charset="0"/>
                <a:cs typeface="Calibri" panose="020F0502020204030204" pitchFamily="34" charset="0"/>
              </a:rPr>
              <a:t>Langmuir</a:t>
            </a:r>
            <a:r>
              <a:rPr lang="en-US" sz="1400" kern="100">
                <a:effectLst/>
                <a:latin typeface="Calibri" panose="020F0502020204030204" pitchFamily="34" charset="0"/>
                <a:ea typeface="Times New Roman" panose="02020603050405020304" pitchFamily="18" charset="0"/>
                <a:cs typeface="Calibri" panose="020F0502020204030204" pitchFamily="34" charset="0"/>
              </a:rPr>
              <a:t> 2015.</a:t>
            </a:r>
            <a:endParaRPr lang="en-US" sz="1400">
              <a:latin typeface="Calibri" panose="020F0502020204030204" pitchFamily="34" charset="0"/>
              <a:cs typeface="Calibri" panose="020F0502020204030204" pitchFamily="34" charset="0"/>
            </a:endParaRPr>
          </a:p>
          <a:p>
            <a:endParaRPr lang="en-US" sz="1400">
              <a:latin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38B1F1B1-E279-6AB0-362D-89DE1D54F461}"/>
              </a:ext>
            </a:extLst>
          </p:cNvPr>
          <p:cNvGrpSpPr/>
          <p:nvPr/>
        </p:nvGrpSpPr>
        <p:grpSpPr>
          <a:xfrm>
            <a:off x="349209" y="3238521"/>
            <a:ext cx="3964519" cy="3171756"/>
            <a:chOff x="6198664" y="3743108"/>
            <a:chExt cx="3626069" cy="2900984"/>
          </a:xfrm>
        </p:grpSpPr>
        <p:grpSp>
          <p:nvGrpSpPr>
            <p:cNvPr id="11" name="Group 10">
              <a:extLst>
                <a:ext uri="{FF2B5EF4-FFF2-40B4-BE49-F238E27FC236}">
                  <a16:creationId xmlns:a16="http://schemas.microsoft.com/office/drawing/2014/main" id="{1C5AD113-6AE1-57AE-9609-AC73AC17D8CC}"/>
                </a:ext>
              </a:extLst>
            </p:cNvPr>
            <p:cNvGrpSpPr/>
            <p:nvPr/>
          </p:nvGrpSpPr>
          <p:grpSpPr>
            <a:xfrm>
              <a:off x="6198664" y="3743108"/>
              <a:ext cx="3626069" cy="2900984"/>
              <a:chOff x="6198664" y="3743108"/>
              <a:chExt cx="3626069" cy="2900984"/>
            </a:xfrm>
          </p:grpSpPr>
          <p:pic>
            <p:nvPicPr>
              <p:cNvPr id="1026" name="Picture 2">
                <a:extLst>
                  <a:ext uri="{FF2B5EF4-FFF2-40B4-BE49-F238E27FC236}">
                    <a16:creationId xmlns:a16="http://schemas.microsoft.com/office/drawing/2014/main" id="{7B244501-137B-0426-52A3-9E9038BC61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95" t="77834" r="31888"/>
              <a:stretch/>
            </p:blipFill>
            <p:spPr bwMode="auto">
              <a:xfrm>
                <a:off x="6198664" y="5236554"/>
                <a:ext cx="3626069" cy="1407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3988D4E-8D25-EE0A-4D59-9FBCBC27E5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87" t="26463" r="31818" b="49641"/>
              <a:stretch/>
            </p:blipFill>
            <p:spPr bwMode="auto">
              <a:xfrm>
                <a:off x="6199956" y="3743108"/>
                <a:ext cx="3624777" cy="1517404"/>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7761FD58-44C9-5A7F-ECAF-54102CBE1AC8}"/>
                </a:ext>
              </a:extLst>
            </p:cNvPr>
            <p:cNvSpPr txBox="1"/>
            <p:nvPr/>
          </p:nvSpPr>
          <p:spPr>
            <a:xfrm>
              <a:off x="6204079" y="3759352"/>
              <a:ext cx="308098" cy="369332"/>
            </a:xfrm>
            <a:prstGeom prst="rect">
              <a:avLst/>
            </a:prstGeom>
            <a:noFill/>
          </p:spPr>
          <p:txBody>
            <a:bodyPr wrap="none" rtlCol="0">
              <a:spAutoFit/>
            </a:bodyPr>
            <a:lstStyle/>
            <a:p>
              <a:r>
                <a:rPr lang="en-US" b="1"/>
                <a:t>1</a:t>
              </a:r>
            </a:p>
          </p:txBody>
        </p:sp>
        <p:sp>
          <p:nvSpPr>
            <p:cNvPr id="13" name="TextBox 12">
              <a:extLst>
                <a:ext uri="{FF2B5EF4-FFF2-40B4-BE49-F238E27FC236}">
                  <a16:creationId xmlns:a16="http://schemas.microsoft.com/office/drawing/2014/main" id="{37474D50-05EA-5A4C-3C54-3C30C56C8B4B}"/>
                </a:ext>
              </a:extLst>
            </p:cNvPr>
            <p:cNvSpPr txBox="1"/>
            <p:nvPr/>
          </p:nvSpPr>
          <p:spPr>
            <a:xfrm>
              <a:off x="6204269" y="5252798"/>
              <a:ext cx="308098" cy="369332"/>
            </a:xfrm>
            <a:prstGeom prst="rect">
              <a:avLst/>
            </a:prstGeom>
            <a:noFill/>
          </p:spPr>
          <p:txBody>
            <a:bodyPr wrap="none" rtlCol="0">
              <a:spAutoFit/>
            </a:bodyPr>
            <a:lstStyle/>
            <a:p>
              <a:r>
                <a:rPr lang="en-US" b="1"/>
                <a:t>2</a:t>
              </a:r>
            </a:p>
          </p:txBody>
        </p:sp>
        <p:sp>
          <p:nvSpPr>
            <p:cNvPr id="14" name="TextBox 13">
              <a:extLst>
                <a:ext uri="{FF2B5EF4-FFF2-40B4-BE49-F238E27FC236}">
                  <a16:creationId xmlns:a16="http://schemas.microsoft.com/office/drawing/2014/main" id="{755C0CB8-1020-ACDB-BEA4-1A84EF5E1859}"/>
                </a:ext>
              </a:extLst>
            </p:cNvPr>
            <p:cNvSpPr txBox="1"/>
            <p:nvPr/>
          </p:nvSpPr>
          <p:spPr>
            <a:xfrm>
              <a:off x="8011698" y="3765026"/>
              <a:ext cx="308098" cy="369332"/>
            </a:xfrm>
            <a:prstGeom prst="rect">
              <a:avLst/>
            </a:prstGeom>
            <a:noFill/>
          </p:spPr>
          <p:txBody>
            <a:bodyPr wrap="none" rtlCol="0">
              <a:spAutoFit/>
            </a:bodyPr>
            <a:lstStyle/>
            <a:p>
              <a:r>
                <a:rPr lang="en-US" b="1"/>
                <a:t>3</a:t>
              </a:r>
            </a:p>
          </p:txBody>
        </p:sp>
        <p:sp>
          <p:nvSpPr>
            <p:cNvPr id="15" name="TextBox 14">
              <a:extLst>
                <a:ext uri="{FF2B5EF4-FFF2-40B4-BE49-F238E27FC236}">
                  <a16:creationId xmlns:a16="http://schemas.microsoft.com/office/drawing/2014/main" id="{1C1D3FA4-D2A1-D6E7-5F6D-0E2C746D35BC}"/>
                </a:ext>
              </a:extLst>
            </p:cNvPr>
            <p:cNvSpPr txBox="1"/>
            <p:nvPr/>
          </p:nvSpPr>
          <p:spPr>
            <a:xfrm>
              <a:off x="8011698" y="5248388"/>
              <a:ext cx="308098" cy="369332"/>
            </a:xfrm>
            <a:prstGeom prst="rect">
              <a:avLst/>
            </a:prstGeom>
            <a:noFill/>
          </p:spPr>
          <p:txBody>
            <a:bodyPr wrap="none" rtlCol="0">
              <a:spAutoFit/>
            </a:bodyPr>
            <a:lstStyle/>
            <a:p>
              <a:r>
                <a:rPr lang="en-US" b="1"/>
                <a:t>4</a:t>
              </a:r>
            </a:p>
          </p:txBody>
        </p:sp>
      </p:grpSp>
      <p:pic>
        <p:nvPicPr>
          <p:cNvPr id="5" name="Picture 4">
            <a:extLst>
              <a:ext uri="{FF2B5EF4-FFF2-40B4-BE49-F238E27FC236}">
                <a16:creationId xmlns:a16="http://schemas.microsoft.com/office/drawing/2014/main" id="{59E5F459-B588-BCE9-3572-241B9F6E05FC}"/>
              </a:ext>
            </a:extLst>
          </p:cNvPr>
          <p:cNvPicPr>
            <a:picLocks noChangeAspect="1"/>
          </p:cNvPicPr>
          <p:nvPr/>
        </p:nvPicPr>
        <p:blipFill>
          <a:blip r:embed="rId6"/>
          <a:stretch>
            <a:fillRect/>
          </a:stretch>
        </p:blipFill>
        <p:spPr>
          <a:xfrm>
            <a:off x="7080783" y="61964"/>
            <a:ext cx="4990327" cy="3593214"/>
          </a:xfrm>
          <a:prstGeom prst="rect">
            <a:avLst/>
          </a:prstGeom>
        </p:spPr>
      </p:pic>
      <p:sp>
        <p:nvSpPr>
          <p:cNvPr id="4" name="TextBox 3">
            <a:extLst>
              <a:ext uri="{FF2B5EF4-FFF2-40B4-BE49-F238E27FC236}">
                <a16:creationId xmlns:a16="http://schemas.microsoft.com/office/drawing/2014/main" id="{B8C32564-29EB-A697-45F0-A7CE19F43A58}"/>
              </a:ext>
            </a:extLst>
          </p:cNvPr>
          <p:cNvSpPr txBox="1"/>
          <p:nvPr/>
        </p:nvSpPr>
        <p:spPr>
          <a:xfrm>
            <a:off x="7097639" y="61964"/>
            <a:ext cx="4368247" cy="369332"/>
          </a:xfrm>
          <a:prstGeom prst="rect">
            <a:avLst/>
          </a:prstGeom>
          <a:noFill/>
        </p:spPr>
        <p:txBody>
          <a:bodyPr wrap="none" rtlCol="0">
            <a:spAutoFit/>
          </a:bodyPr>
          <a:lstStyle/>
          <a:p>
            <a:r>
              <a:rPr lang="en-US">
                <a:solidFill>
                  <a:schemeClr val="bg1"/>
                </a:solidFill>
              </a:rPr>
              <a:t>PACKMOL configuration of ICL lipid bilayer</a:t>
            </a:r>
          </a:p>
        </p:txBody>
      </p:sp>
    </p:spTree>
    <p:extLst>
      <p:ext uri="{BB962C8B-B14F-4D97-AF65-F5344CB8AC3E}">
        <p14:creationId xmlns:p14="http://schemas.microsoft.com/office/powerpoint/2010/main" val="1120927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0F1A-5E87-12BB-00B6-14C8E055B28C}"/>
              </a:ext>
            </a:extLst>
          </p:cNvPr>
          <p:cNvSpPr>
            <a:spLocks noGrp="1"/>
          </p:cNvSpPr>
          <p:nvPr>
            <p:ph type="title"/>
          </p:nvPr>
        </p:nvSpPr>
        <p:spPr>
          <a:xfrm>
            <a:off x="0" y="16662"/>
            <a:ext cx="12192000" cy="1325563"/>
          </a:xfrm>
        </p:spPr>
        <p:txBody>
          <a:bodyPr>
            <a:normAutofit/>
          </a:bodyPr>
          <a:lstStyle/>
          <a:p>
            <a:r>
              <a:rPr lang="en-US"/>
              <a:t>Evaluating extent of phase separation (clustering) using DBSCAN</a:t>
            </a:r>
          </a:p>
        </p:txBody>
      </p:sp>
      <p:sp>
        <p:nvSpPr>
          <p:cNvPr id="3" name="Content Placeholder 2">
            <a:extLst>
              <a:ext uri="{FF2B5EF4-FFF2-40B4-BE49-F238E27FC236}">
                <a16:creationId xmlns:a16="http://schemas.microsoft.com/office/drawing/2014/main" id="{FD57A250-28DC-CEB7-F3F4-B1142E2B0108}"/>
              </a:ext>
            </a:extLst>
          </p:cNvPr>
          <p:cNvSpPr>
            <a:spLocks noGrp="1"/>
          </p:cNvSpPr>
          <p:nvPr>
            <p:ph idx="1"/>
          </p:nvPr>
        </p:nvSpPr>
        <p:spPr>
          <a:xfrm>
            <a:off x="82661" y="5996813"/>
            <a:ext cx="11769369" cy="703385"/>
          </a:xfrm>
        </p:spPr>
        <p:txBody>
          <a:bodyPr>
            <a:noAutofit/>
          </a:bodyPr>
          <a:lstStyle/>
          <a:p>
            <a:pPr marL="0" indent="0">
              <a:buNone/>
            </a:pPr>
            <a:r>
              <a:rPr lang="en-US" sz="1700" b="1"/>
              <a:t>DBSCAN or density-Based Spatial Clustering of Applications with Noise: </a:t>
            </a:r>
            <a:r>
              <a:rPr lang="en-US" sz="1700"/>
              <a:t>Unlike traditional clustering algorithms, DBSCAN doesn't require the number of clusters to be specified beforehand. Instead, it groups together points that are closely packed together while marking points that are in low-density regions as outliers. </a:t>
            </a:r>
          </a:p>
          <a:p>
            <a:endParaRPr lang="en-US" sz="1700"/>
          </a:p>
          <a:p>
            <a:endParaRPr lang="en-US" sz="1700"/>
          </a:p>
        </p:txBody>
      </p:sp>
      <p:pic>
        <p:nvPicPr>
          <p:cNvPr id="7" name="Picture 6">
            <a:extLst>
              <a:ext uri="{FF2B5EF4-FFF2-40B4-BE49-F238E27FC236}">
                <a16:creationId xmlns:a16="http://schemas.microsoft.com/office/drawing/2014/main" id="{45E2BF08-A0E4-FE7E-99AB-04E141078135}"/>
              </a:ext>
            </a:extLst>
          </p:cNvPr>
          <p:cNvPicPr>
            <a:picLocks noChangeAspect="1"/>
          </p:cNvPicPr>
          <p:nvPr/>
        </p:nvPicPr>
        <p:blipFill>
          <a:blip r:embed="rId3"/>
          <a:stretch>
            <a:fillRect/>
          </a:stretch>
        </p:blipFill>
        <p:spPr>
          <a:xfrm>
            <a:off x="4902251" y="1374987"/>
            <a:ext cx="4491846" cy="4416034"/>
          </a:xfrm>
          <a:prstGeom prst="rect">
            <a:avLst/>
          </a:prstGeom>
        </p:spPr>
      </p:pic>
      <p:pic>
        <p:nvPicPr>
          <p:cNvPr id="9" name="Picture 8">
            <a:extLst>
              <a:ext uri="{FF2B5EF4-FFF2-40B4-BE49-F238E27FC236}">
                <a16:creationId xmlns:a16="http://schemas.microsoft.com/office/drawing/2014/main" id="{298D12CF-EAE3-7615-547B-BF67B33C0527}"/>
              </a:ext>
            </a:extLst>
          </p:cNvPr>
          <p:cNvPicPr>
            <a:picLocks noChangeAspect="1"/>
          </p:cNvPicPr>
          <p:nvPr/>
        </p:nvPicPr>
        <p:blipFill>
          <a:blip r:embed="rId4"/>
          <a:stretch>
            <a:fillRect/>
          </a:stretch>
        </p:blipFill>
        <p:spPr>
          <a:xfrm>
            <a:off x="250001" y="1426458"/>
            <a:ext cx="4603352" cy="4416034"/>
          </a:xfrm>
          <a:prstGeom prst="rect">
            <a:avLst/>
          </a:prstGeom>
        </p:spPr>
      </p:pic>
      <p:sp>
        <p:nvSpPr>
          <p:cNvPr id="4" name="TextBox 3">
            <a:extLst>
              <a:ext uri="{FF2B5EF4-FFF2-40B4-BE49-F238E27FC236}">
                <a16:creationId xmlns:a16="http://schemas.microsoft.com/office/drawing/2014/main" id="{CFACB006-3752-A89C-FFFA-1A8AEC62D113}"/>
              </a:ext>
            </a:extLst>
          </p:cNvPr>
          <p:cNvSpPr txBox="1"/>
          <p:nvPr/>
        </p:nvSpPr>
        <p:spPr>
          <a:xfrm>
            <a:off x="9618785" y="1426458"/>
            <a:ext cx="2233245" cy="4524315"/>
          </a:xfrm>
          <a:prstGeom prst="rect">
            <a:avLst/>
          </a:prstGeom>
          <a:noFill/>
        </p:spPr>
        <p:txBody>
          <a:bodyPr wrap="square" rtlCol="0">
            <a:spAutoFit/>
          </a:bodyPr>
          <a:lstStyle/>
          <a:p>
            <a:r>
              <a:rPr lang="en-US" b="1" i="0">
                <a:effectLst/>
              </a:rPr>
              <a:t>eps = 1</a:t>
            </a:r>
            <a:r>
              <a:rPr lang="en-US" b="0" i="0">
                <a:effectLst/>
              </a:rPr>
              <a:t>: defines the neighborhood around a data point i.e. if the distance between two points is lower or equal to ‘eps’ then they are considered neighbors.</a:t>
            </a:r>
          </a:p>
          <a:p>
            <a:endParaRPr lang="en-US"/>
          </a:p>
          <a:p>
            <a:r>
              <a:rPr lang="en-US" b="1" err="1"/>
              <a:t>min_samples</a:t>
            </a:r>
            <a:r>
              <a:rPr lang="en-US" b="1"/>
              <a:t> = 5</a:t>
            </a:r>
            <a:r>
              <a:rPr lang="en-US"/>
              <a:t>: m</a:t>
            </a:r>
            <a:r>
              <a:rPr lang="en-US" b="0" i="0">
                <a:effectLst/>
              </a:rPr>
              <a:t>inimum number of neighbors (data points) within eps radius</a:t>
            </a:r>
            <a:endParaRPr lang="en-US"/>
          </a:p>
          <a:p>
            <a:endParaRPr lang="en-US"/>
          </a:p>
        </p:txBody>
      </p:sp>
    </p:spTree>
    <p:extLst>
      <p:ext uri="{BB962C8B-B14F-4D97-AF65-F5344CB8AC3E}">
        <p14:creationId xmlns:p14="http://schemas.microsoft.com/office/powerpoint/2010/main" val="3343267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ECBF-8A4B-D6B5-AE42-4FBBFDFAD6AC}"/>
              </a:ext>
            </a:extLst>
          </p:cNvPr>
          <p:cNvSpPr>
            <a:spLocks noGrp="1"/>
          </p:cNvSpPr>
          <p:nvPr>
            <p:ph type="title"/>
          </p:nvPr>
        </p:nvSpPr>
        <p:spPr>
          <a:xfrm>
            <a:off x="0" y="0"/>
            <a:ext cx="10515600" cy="1325563"/>
          </a:xfrm>
        </p:spPr>
        <p:txBody>
          <a:bodyPr/>
          <a:lstStyle/>
          <a:p>
            <a:r>
              <a:rPr lang="en-US">
                <a:solidFill>
                  <a:srgbClr val="002060"/>
                </a:solidFill>
              </a:rPr>
              <a:t>Rationale</a:t>
            </a:r>
          </a:p>
        </p:txBody>
      </p:sp>
      <p:sp>
        <p:nvSpPr>
          <p:cNvPr id="3" name="Content Placeholder 2">
            <a:extLst>
              <a:ext uri="{FF2B5EF4-FFF2-40B4-BE49-F238E27FC236}">
                <a16:creationId xmlns:a16="http://schemas.microsoft.com/office/drawing/2014/main" id="{4BD869A1-1D65-83C7-6896-12050F8CE7A3}"/>
              </a:ext>
            </a:extLst>
          </p:cNvPr>
          <p:cNvSpPr>
            <a:spLocks noGrp="1"/>
          </p:cNvSpPr>
          <p:nvPr>
            <p:ph idx="1"/>
          </p:nvPr>
        </p:nvSpPr>
        <p:spPr>
          <a:xfrm>
            <a:off x="103909" y="1325563"/>
            <a:ext cx="5770417" cy="5089092"/>
          </a:xfrm>
        </p:spPr>
        <p:txBody>
          <a:bodyPr>
            <a:noAutofit/>
          </a:bodyPr>
          <a:lstStyle/>
          <a:p>
            <a:r>
              <a:rPr lang="en-US" sz="2400" b="0" i="0">
                <a:effectLst/>
                <a:highlight>
                  <a:srgbClr val="FFFFFF"/>
                </a:highlight>
                <a:latin typeface="Calibri" panose="020F0502020204030204" pitchFamily="34" charset="0"/>
                <a:cs typeface="Calibri" panose="020F0502020204030204" pitchFamily="34" charset="0"/>
              </a:rPr>
              <a:t>Mixed lipid systems </a:t>
            </a:r>
            <a:r>
              <a:rPr lang="en-US" sz="2400" b="0" i="0">
                <a:effectLst/>
                <a:latin typeface="Calibri" panose="020F0502020204030204" pitchFamily="34" charset="0"/>
                <a:cs typeface="Calibri" panose="020F0502020204030204" pitchFamily="34" charset="0"/>
              </a:rPr>
              <a:t>can serve as effective carriers for drugs, vaccines, genes, and antimicrobial agents</a:t>
            </a:r>
          </a:p>
          <a:p>
            <a:r>
              <a:rPr lang="en-US" sz="2400" b="0" i="0">
                <a:effectLst/>
                <a:latin typeface="Calibri" panose="020F0502020204030204" pitchFamily="34" charset="0"/>
                <a:cs typeface="Calibri" panose="020F0502020204030204" pitchFamily="34" charset="0"/>
              </a:rPr>
              <a:t>A deeper understanding of the molecular-level interactions within mixed lipid systems under various physiological conditions is essential for R&amp;D</a:t>
            </a:r>
          </a:p>
          <a:p>
            <a:r>
              <a:rPr lang="en-US" sz="2400" b="0" i="0">
                <a:effectLst/>
                <a:latin typeface="Calibri" panose="020F0502020204030204" pitchFamily="34" charset="0"/>
                <a:cs typeface="Calibri" panose="020F0502020204030204" pitchFamily="34" charset="0"/>
              </a:rPr>
              <a:t>Modelling mixed lipid systems allows us to gain insights into the basic mechanisms that drive those interactions</a:t>
            </a:r>
          </a:p>
          <a:p>
            <a:pPr lvl="1"/>
            <a:r>
              <a:rPr lang="en-US">
                <a:latin typeface="Calibri" panose="020F0502020204030204" pitchFamily="34" charset="0"/>
                <a:cs typeface="Calibri" panose="020F0502020204030204" pitchFamily="34" charset="0"/>
              </a:rPr>
              <a:t>i.e.</a:t>
            </a:r>
            <a:r>
              <a:rPr lang="en-US" b="0" i="0">
                <a:effectLst/>
                <a:latin typeface="Calibri" panose="020F0502020204030204" pitchFamily="34" charset="0"/>
                <a:cs typeface="Calibri" panose="020F0502020204030204" pitchFamily="34" charset="0"/>
              </a:rPr>
              <a:t> lipid phase separation</a:t>
            </a:r>
          </a:p>
        </p:txBody>
      </p:sp>
      <p:sp>
        <p:nvSpPr>
          <p:cNvPr id="5" name="TextBox 4">
            <a:extLst>
              <a:ext uri="{FF2B5EF4-FFF2-40B4-BE49-F238E27FC236}">
                <a16:creationId xmlns:a16="http://schemas.microsoft.com/office/drawing/2014/main" id="{F871CFB8-16F1-3AF6-5AC4-8B3A0BB05FD1}"/>
              </a:ext>
            </a:extLst>
          </p:cNvPr>
          <p:cNvSpPr txBox="1"/>
          <p:nvPr/>
        </p:nvSpPr>
        <p:spPr>
          <a:xfrm>
            <a:off x="0" y="6334780"/>
            <a:ext cx="10945091" cy="523220"/>
          </a:xfrm>
          <a:prstGeom prst="rect">
            <a:avLst/>
          </a:prstGeom>
          <a:noFill/>
        </p:spPr>
        <p:txBody>
          <a:bodyPr wrap="square" rtlCol="0">
            <a:spAutoFit/>
          </a:bodyPr>
          <a:lstStyle/>
          <a:p>
            <a:pPr marL="0" marR="0" indent="-406400">
              <a:spcBef>
                <a:spcPts val="0"/>
              </a:spcBef>
              <a:spcAft>
                <a:spcPts val="0"/>
              </a:spcAft>
            </a:pPr>
            <a:r>
              <a:rPr lang="en-US" sz="1400">
                <a:latin typeface="Calibri" panose="020F0502020204030204" pitchFamily="34" charset="0"/>
                <a:cs typeface="Calibri" panose="020F0502020204030204" pitchFamily="34" charset="0"/>
              </a:rPr>
              <a:t>From </a:t>
            </a:r>
            <a:r>
              <a:rPr lang="en-US" sz="1400" kern="100">
                <a:effectLst/>
                <a:latin typeface="Calibri" panose="020F0502020204030204" pitchFamily="34" charset="0"/>
                <a:ea typeface="Times New Roman" panose="02020603050405020304" pitchFamily="18" charset="0"/>
                <a:cs typeface="Calibri" panose="020F0502020204030204" pitchFamily="34" charset="0"/>
              </a:rPr>
              <a:t>Wang M et al., </a:t>
            </a:r>
            <a:r>
              <a:rPr lang="en-US" sz="1400" i="1" kern="100">
                <a:effectLst/>
                <a:latin typeface="Calibri" panose="020F0502020204030204" pitchFamily="34" charset="0"/>
                <a:ea typeface="Times New Roman" panose="02020603050405020304" pitchFamily="18" charset="0"/>
                <a:cs typeface="Calibri" panose="020F0502020204030204" pitchFamily="34" charset="0"/>
              </a:rPr>
              <a:t>Langmuir</a:t>
            </a:r>
            <a:r>
              <a:rPr lang="en-US" sz="1400" kern="100">
                <a:effectLst/>
                <a:latin typeface="Calibri" panose="020F0502020204030204" pitchFamily="34" charset="0"/>
                <a:ea typeface="Times New Roman" panose="02020603050405020304" pitchFamily="18" charset="0"/>
                <a:cs typeface="Calibri" panose="020F0502020204030204" pitchFamily="34" charset="0"/>
              </a:rPr>
              <a:t> 2018; </a:t>
            </a:r>
            <a:r>
              <a:rPr lang="en-US" sz="1400" err="1">
                <a:effectLst/>
                <a:latin typeface="Calibri" panose="020F0502020204030204" pitchFamily="34" charset="0"/>
                <a:ea typeface="Times New Roman" panose="02020603050405020304" pitchFamily="18" charset="0"/>
                <a:cs typeface="Calibri" panose="020F0502020204030204" pitchFamily="34" charset="0"/>
              </a:rPr>
              <a:t>Karve</a:t>
            </a:r>
            <a:r>
              <a:rPr lang="en-US" sz="1400">
                <a:effectLst/>
                <a:latin typeface="Calibri" panose="020F0502020204030204" pitchFamily="34" charset="0"/>
                <a:ea typeface="Times New Roman" panose="02020603050405020304" pitchFamily="18" charset="0"/>
                <a:cs typeface="Calibri" panose="020F0502020204030204" pitchFamily="34" charset="0"/>
              </a:rPr>
              <a:t> S et al. </a:t>
            </a:r>
            <a:r>
              <a:rPr lang="en-US" sz="1400" i="1">
                <a:effectLst/>
                <a:latin typeface="Calibri" panose="020F0502020204030204" pitchFamily="34" charset="0"/>
                <a:ea typeface="Times New Roman" panose="02020603050405020304" pitchFamily="18" charset="0"/>
                <a:cs typeface="Calibri" panose="020F0502020204030204" pitchFamily="34" charset="0"/>
              </a:rPr>
              <a:t>Langmuir</a:t>
            </a:r>
            <a:r>
              <a:rPr lang="en-US" sz="1400">
                <a:effectLst/>
                <a:latin typeface="Calibri" panose="020F0502020204030204" pitchFamily="34" charset="0"/>
                <a:ea typeface="Times New Roman" panose="02020603050405020304" pitchFamily="18" charset="0"/>
                <a:cs typeface="Calibri" panose="020F0502020204030204" pitchFamily="34" charset="0"/>
              </a:rPr>
              <a:t> 2008.</a:t>
            </a:r>
          </a:p>
          <a:p>
            <a:pPr indent="-406400"/>
            <a:r>
              <a:rPr lang="en-US" sz="1400">
                <a:latin typeface="Calibri" panose="020F0502020204030204" pitchFamily="34" charset="0"/>
                <a:cs typeface="Calibri" panose="020F0502020204030204" pitchFamily="34" charset="0"/>
              </a:rPr>
              <a:t>Adapted from Khurana A. et al</a:t>
            </a:r>
            <a:r>
              <a:rPr lang="en-US" sz="1400">
                <a:effectLst/>
                <a:latin typeface="Calibri" panose="020F0502020204030204" pitchFamily="34" charset="0"/>
                <a:ea typeface="Times New Roman" panose="02020603050405020304" pitchFamily="18" charset="0"/>
                <a:cs typeface="Calibri" panose="020F0502020204030204" pitchFamily="34" charset="0"/>
              </a:rPr>
              <a:t>., </a:t>
            </a:r>
            <a:r>
              <a:rPr lang="en-US" sz="1400" i="1">
                <a:effectLst/>
                <a:latin typeface="Calibri" panose="020F0502020204030204" pitchFamily="34" charset="0"/>
                <a:ea typeface="Times New Roman" panose="02020603050405020304" pitchFamily="18" charset="0"/>
                <a:cs typeface="Calibri" panose="020F0502020204030204" pitchFamily="34" charset="0"/>
              </a:rPr>
              <a:t>Nano Today</a:t>
            </a:r>
            <a:r>
              <a:rPr lang="en-US" sz="1400">
                <a:effectLst/>
                <a:latin typeface="Calibri" panose="020F0502020204030204" pitchFamily="34" charset="0"/>
                <a:ea typeface="Times New Roman" panose="02020603050405020304" pitchFamily="18" charset="0"/>
                <a:cs typeface="Calibri" panose="020F0502020204030204" pitchFamily="34" charset="0"/>
              </a:rPr>
              <a:t> 2021. </a:t>
            </a:r>
            <a:endParaRPr lang="en-US" sz="1400">
              <a:latin typeface="Calibri" panose="020F0502020204030204" pitchFamily="34" charset="0"/>
              <a:cs typeface="Calibri" panose="020F0502020204030204" pitchFamily="34" charset="0"/>
            </a:endParaRPr>
          </a:p>
        </p:txBody>
      </p:sp>
      <p:pic>
        <p:nvPicPr>
          <p:cNvPr id="1026" name="Picture 2" descr="Fig. 1">
            <a:extLst>
              <a:ext uri="{FF2B5EF4-FFF2-40B4-BE49-F238E27FC236}">
                <a16:creationId xmlns:a16="http://schemas.microsoft.com/office/drawing/2014/main" id="{9BB74262-3EAD-B68F-8982-8F594D5D9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2" t="44220" r="49710"/>
          <a:stretch/>
        </p:blipFill>
        <p:spPr bwMode="auto">
          <a:xfrm>
            <a:off x="6383487" y="3768564"/>
            <a:ext cx="2421536" cy="2945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ig. 1">
            <a:extLst>
              <a:ext uri="{FF2B5EF4-FFF2-40B4-BE49-F238E27FC236}">
                <a16:creationId xmlns:a16="http://schemas.microsoft.com/office/drawing/2014/main" id="{3D331B6F-28B1-BF69-84EE-C8CA0EB2FE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92" t="44220"/>
          <a:stretch/>
        </p:blipFill>
        <p:spPr bwMode="auto">
          <a:xfrm>
            <a:off x="8874175" y="3768564"/>
            <a:ext cx="2239304" cy="2945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Fig. 1">
            <a:extLst>
              <a:ext uri="{FF2B5EF4-FFF2-40B4-BE49-F238E27FC236}">
                <a16:creationId xmlns:a16="http://schemas.microsoft.com/office/drawing/2014/main" id="{F546C607-3B1C-93FB-6295-6B3C81291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814" t="-476" r="16743" b="55832"/>
          <a:stretch/>
        </p:blipFill>
        <p:spPr bwMode="auto">
          <a:xfrm>
            <a:off x="6198392" y="143636"/>
            <a:ext cx="5084520" cy="3481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162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EAA89FE8-D919-9829-A645-425A88CED825}"/>
              </a:ext>
            </a:extLst>
          </p:cNvPr>
          <p:cNvSpPr txBox="1">
            <a:spLocks/>
          </p:cNvSpPr>
          <p:nvPr/>
        </p:nvSpPr>
        <p:spPr>
          <a:xfrm>
            <a:off x="6484118" y="182140"/>
            <a:ext cx="5560475" cy="63654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kumimoji="0" lang="en-US" altLang="en-US" sz="2400" i="0" u="none" strike="noStrike" cap="none" normalizeH="0" baseline="0">
                <a:ln>
                  <a:noFill/>
                </a:ln>
                <a:effectLst/>
                <a:ea typeface="Aptos" panose="020B0004020202020204" pitchFamily="34" charset="0"/>
                <a:cs typeface="Calibri" panose="020F0502020204030204" pitchFamily="34" charset="0"/>
              </a:rPr>
              <a:t>Phase separation occurs when components in a system separate into distinct phases due to differences in their affinities/interactions</a:t>
            </a:r>
          </a:p>
          <a:p>
            <a:pPr algn="l">
              <a:buFont typeface="Arial" panose="020B0604020202020204" pitchFamily="34" charset="0"/>
              <a:buChar char="•"/>
            </a:pPr>
            <a:r>
              <a:rPr lang="en-US" sz="2400" i="0">
                <a:effectLst/>
              </a:rPr>
              <a:t>Liquid-Liquid Phase Separation (LLPS):</a:t>
            </a:r>
          </a:p>
          <a:p>
            <a:pPr marL="742950" lvl="1" indent="-285750" algn="l">
              <a:buFont typeface="Arial" panose="020B0604020202020204" pitchFamily="34" charset="0"/>
              <a:buChar char="•"/>
            </a:pPr>
            <a:r>
              <a:rPr lang="en-US" i="0">
                <a:effectLst/>
              </a:rPr>
              <a:t>Most studied LLPS lipid system is </a:t>
            </a:r>
            <a:r>
              <a:rPr lang="en-US" i="0" err="1">
                <a:effectLst/>
              </a:rPr>
              <a:t>DOPC:DPPC:Cholesterol</a:t>
            </a:r>
            <a:r>
              <a:rPr lang="en-US" i="0">
                <a:effectLst/>
              </a:rPr>
              <a:t>.</a:t>
            </a:r>
          </a:p>
          <a:p>
            <a:pPr marL="742950" lvl="1" indent="-285750" algn="l">
              <a:buFont typeface="Arial" panose="020B0604020202020204" pitchFamily="34" charset="0"/>
              <a:buChar char="•"/>
            </a:pPr>
            <a:r>
              <a:rPr lang="en-US" i="0">
                <a:effectLst/>
              </a:rPr>
              <a:t>Temperature-dependent</a:t>
            </a:r>
          </a:p>
          <a:p>
            <a:pPr algn="l">
              <a:buFont typeface="Arial" panose="020B0604020202020204" pitchFamily="34" charset="0"/>
              <a:buChar char="•"/>
            </a:pPr>
            <a:r>
              <a:rPr lang="en-US" sz="2400" i="0">
                <a:effectLst/>
              </a:rPr>
              <a:t>Experimental observations:</a:t>
            </a:r>
          </a:p>
          <a:p>
            <a:pPr marL="742950" lvl="1" indent="-285750" algn="l">
              <a:buFont typeface="Arial" panose="020B0604020202020204" pitchFamily="34" charset="0"/>
              <a:buChar char="•"/>
            </a:pPr>
            <a:r>
              <a:rPr lang="en-US" i="0">
                <a:effectLst/>
              </a:rPr>
              <a:t>Two coexisting liquid phases observed across a wide range of lipid composition and temperature.</a:t>
            </a:r>
          </a:p>
          <a:p>
            <a:pPr marL="742950" lvl="1" indent="-285750" algn="l">
              <a:buFont typeface="Arial" panose="020B0604020202020204" pitchFamily="34" charset="0"/>
              <a:buChar char="•"/>
            </a:pPr>
            <a:r>
              <a:rPr lang="en-US" i="0">
                <a:effectLst/>
              </a:rPr>
              <a:t>One phase enriched in unsaturated lipid.</a:t>
            </a:r>
          </a:p>
          <a:p>
            <a:pPr marL="742950" lvl="1" indent="-285750" algn="l">
              <a:buFont typeface="Arial" panose="020B0604020202020204" pitchFamily="34" charset="0"/>
              <a:buChar char="•"/>
            </a:pPr>
            <a:r>
              <a:rPr lang="en-US" i="0">
                <a:effectLst/>
              </a:rPr>
              <a:t>Other phase enriched in saturated lipid and cholesterol.</a:t>
            </a:r>
          </a:p>
        </p:txBody>
      </p:sp>
      <p:sp>
        <p:nvSpPr>
          <p:cNvPr id="4" name="TextBox 3">
            <a:extLst>
              <a:ext uri="{FF2B5EF4-FFF2-40B4-BE49-F238E27FC236}">
                <a16:creationId xmlns:a16="http://schemas.microsoft.com/office/drawing/2014/main" id="{1B31A609-D9F8-3CA7-57FC-64E14DFCA8FF}"/>
              </a:ext>
            </a:extLst>
          </p:cNvPr>
          <p:cNvSpPr txBox="1"/>
          <p:nvPr/>
        </p:nvSpPr>
        <p:spPr>
          <a:xfrm>
            <a:off x="0" y="6581001"/>
            <a:ext cx="10515600" cy="307777"/>
          </a:xfrm>
          <a:prstGeom prst="rect">
            <a:avLst/>
          </a:prstGeom>
          <a:noFill/>
        </p:spPr>
        <p:txBody>
          <a:bodyPr wrap="square" rtlCol="0">
            <a:spAutoFit/>
          </a:bodyPr>
          <a:lstStyle/>
          <a:p>
            <a:r>
              <a:rPr lang="en-US" sz="1400">
                <a:latin typeface="Calibri" panose="020F0502020204030204" pitchFamily="34" charset="0"/>
                <a:cs typeface="Calibri" panose="020F0502020204030204" pitchFamily="34" charset="0"/>
              </a:rPr>
              <a:t>Adapted from </a:t>
            </a:r>
            <a:r>
              <a:rPr lang="en-US" sz="1400" kern="100" err="1">
                <a:effectLst/>
                <a:latin typeface="Calibri" panose="020F0502020204030204" pitchFamily="34" charset="0"/>
                <a:ea typeface="Times New Roman" panose="02020603050405020304" pitchFamily="18" charset="0"/>
                <a:cs typeface="Calibri" panose="020F0502020204030204" pitchFamily="34" charset="0"/>
              </a:rPr>
              <a:t>Poruthoor</a:t>
            </a:r>
            <a:r>
              <a:rPr lang="en-US" sz="1400" kern="100">
                <a:effectLst/>
                <a:latin typeface="Calibri" panose="020F0502020204030204" pitchFamily="34" charset="0"/>
                <a:ea typeface="Times New Roman" panose="02020603050405020304" pitchFamily="18" charset="0"/>
                <a:cs typeface="Calibri" panose="020F0502020204030204" pitchFamily="34" charset="0"/>
              </a:rPr>
              <a:t> AJ et al., </a:t>
            </a:r>
            <a:r>
              <a:rPr lang="en-US" sz="1400" i="1" kern="100">
                <a:effectLst/>
                <a:latin typeface="Calibri" panose="020F0502020204030204" pitchFamily="34" charset="0"/>
                <a:ea typeface="Times New Roman" panose="02020603050405020304" pitchFamily="18" charset="0"/>
                <a:cs typeface="Calibri" panose="020F0502020204030204" pitchFamily="34" charset="0"/>
              </a:rPr>
              <a:t>Biophysical Journal</a:t>
            </a:r>
            <a:r>
              <a:rPr lang="en-US" sz="1400" kern="100">
                <a:effectLst/>
                <a:latin typeface="Calibri" panose="020F0502020204030204" pitchFamily="34" charset="0"/>
                <a:ea typeface="Times New Roman" panose="02020603050405020304" pitchFamily="18" charset="0"/>
                <a:cs typeface="Calibri" panose="020F0502020204030204" pitchFamily="34" charset="0"/>
              </a:rPr>
              <a:t> 2023;</a:t>
            </a:r>
            <a:r>
              <a:rPr lang="en-US" sz="1400" kern="100">
                <a:latin typeface="Calibri" panose="020F0502020204030204" pitchFamily="34" charset="0"/>
                <a:ea typeface="Times New Roman" panose="02020603050405020304" pitchFamily="18" charset="0"/>
                <a:cs typeface="Calibri" panose="020F0502020204030204" pitchFamily="34" charset="0"/>
              </a:rPr>
              <a:t> </a:t>
            </a:r>
            <a:r>
              <a:rPr lang="en-US" sz="1400" err="1">
                <a:latin typeface="Calibri" panose="020F0502020204030204" pitchFamily="34" charset="0"/>
                <a:cs typeface="Calibri" panose="020F0502020204030204" pitchFamily="34" charset="0"/>
              </a:rPr>
              <a:t>Veach</a:t>
            </a:r>
            <a:r>
              <a:rPr lang="en-US" sz="1400">
                <a:latin typeface="Calibri" panose="020F0502020204030204" pitchFamily="34" charset="0"/>
                <a:cs typeface="Calibri" panose="020F0502020204030204" pitchFamily="34" charset="0"/>
              </a:rPr>
              <a:t> SL, Keller SL, </a:t>
            </a:r>
            <a:r>
              <a:rPr lang="en-US" sz="1400" i="1">
                <a:latin typeface="Calibri" panose="020F0502020204030204" pitchFamily="34" charset="0"/>
                <a:cs typeface="Calibri" panose="020F0502020204030204" pitchFamily="34" charset="0"/>
              </a:rPr>
              <a:t>Biophysical Journal </a:t>
            </a:r>
            <a:r>
              <a:rPr lang="en-US" sz="1400">
                <a:latin typeface="Calibri" panose="020F0502020204030204" pitchFamily="34" charset="0"/>
                <a:cs typeface="Calibri" panose="020F0502020204030204" pitchFamily="34" charset="0"/>
              </a:rPr>
              <a:t>2003; </a:t>
            </a:r>
            <a:r>
              <a:rPr lang="en-US" sz="1400" kern="100">
                <a:effectLst/>
                <a:latin typeface="Calibri" panose="020F0502020204030204" pitchFamily="34" charset="0"/>
                <a:ea typeface="Times New Roman" panose="02020603050405020304" pitchFamily="18" charset="0"/>
                <a:cs typeface="Calibri" panose="020F0502020204030204" pitchFamily="34" charset="0"/>
              </a:rPr>
              <a:t>Wang M et al., </a:t>
            </a:r>
            <a:r>
              <a:rPr lang="en-US" sz="1400" i="1" kern="100">
                <a:effectLst/>
                <a:latin typeface="Calibri" panose="020F0502020204030204" pitchFamily="34" charset="0"/>
                <a:ea typeface="Times New Roman" panose="02020603050405020304" pitchFamily="18" charset="0"/>
                <a:cs typeface="Calibri" panose="020F0502020204030204" pitchFamily="34" charset="0"/>
              </a:rPr>
              <a:t>Langmuir</a:t>
            </a:r>
            <a:r>
              <a:rPr lang="en-US" sz="1400" kern="100">
                <a:effectLst/>
                <a:latin typeface="Calibri" panose="020F0502020204030204" pitchFamily="34" charset="0"/>
                <a:ea typeface="Times New Roman" panose="02020603050405020304" pitchFamily="18" charset="0"/>
                <a:cs typeface="Calibri" panose="020F0502020204030204" pitchFamily="34" charset="0"/>
              </a:rPr>
              <a:t> 2018</a:t>
            </a:r>
            <a:r>
              <a:rPr lang="en-US" sz="1400">
                <a:latin typeface="Calibri" panose="020F0502020204030204" pitchFamily="34" charset="0"/>
                <a:cs typeface="Calibri" panose="020F0502020204030204" pitchFamily="34" charset="0"/>
              </a:rPr>
              <a:t> </a:t>
            </a:r>
          </a:p>
        </p:txBody>
      </p:sp>
      <p:pic>
        <p:nvPicPr>
          <p:cNvPr id="13" name="Picture 12" descr="A close-up of a screen&#10;&#10;Description automatically generated">
            <a:extLst>
              <a:ext uri="{FF2B5EF4-FFF2-40B4-BE49-F238E27FC236}">
                <a16:creationId xmlns:a16="http://schemas.microsoft.com/office/drawing/2014/main" id="{2B7F675F-5825-914F-CA1E-968CF7C5F253}"/>
              </a:ext>
            </a:extLst>
          </p:cNvPr>
          <p:cNvPicPr>
            <a:picLocks noChangeAspect="1"/>
          </p:cNvPicPr>
          <p:nvPr/>
        </p:nvPicPr>
        <p:blipFill>
          <a:blip r:embed="rId3"/>
          <a:stretch>
            <a:fillRect/>
          </a:stretch>
        </p:blipFill>
        <p:spPr>
          <a:xfrm>
            <a:off x="147407" y="3058402"/>
            <a:ext cx="4491674" cy="3489156"/>
          </a:xfrm>
          <a:prstGeom prst="rect">
            <a:avLst/>
          </a:prstGeom>
        </p:spPr>
      </p:pic>
      <p:grpSp>
        <p:nvGrpSpPr>
          <p:cNvPr id="7" name="Group 6">
            <a:extLst>
              <a:ext uri="{FF2B5EF4-FFF2-40B4-BE49-F238E27FC236}">
                <a16:creationId xmlns:a16="http://schemas.microsoft.com/office/drawing/2014/main" id="{CDE65A05-C70E-AEF4-891C-027B4FDC6E6D}"/>
              </a:ext>
            </a:extLst>
          </p:cNvPr>
          <p:cNvGrpSpPr/>
          <p:nvPr/>
        </p:nvGrpSpPr>
        <p:grpSpPr>
          <a:xfrm>
            <a:off x="1918741" y="149900"/>
            <a:ext cx="4268826" cy="2925962"/>
            <a:chOff x="2461515" y="323179"/>
            <a:chExt cx="4112543" cy="2747960"/>
          </a:xfrm>
        </p:grpSpPr>
        <p:grpSp>
          <p:nvGrpSpPr>
            <p:cNvPr id="20" name="Group 19">
              <a:extLst>
                <a:ext uri="{FF2B5EF4-FFF2-40B4-BE49-F238E27FC236}">
                  <a16:creationId xmlns:a16="http://schemas.microsoft.com/office/drawing/2014/main" id="{2E2E40AC-C0DB-B382-F28A-B1DD92FF6738}"/>
                </a:ext>
              </a:extLst>
            </p:cNvPr>
            <p:cNvGrpSpPr/>
            <p:nvPr/>
          </p:nvGrpSpPr>
          <p:grpSpPr>
            <a:xfrm>
              <a:off x="2765570" y="323179"/>
              <a:ext cx="3808488" cy="2747960"/>
              <a:chOff x="1177874" y="2843783"/>
              <a:chExt cx="5064261" cy="3654045"/>
            </a:xfrm>
          </p:grpSpPr>
          <p:pic>
            <p:nvPicPr>
              <p:cNvPr id="6" name="Picture 5" descr="A diagram of a pyramid&#10;&#10;Description automatically generated">
                <a:extLst>
                  <a:ext uri="{FF2B5EF4-FFF2-40B4-BE49-F238E27FC236}">
                    <a16:creationId xmlns:a16="http://schemas.microsoft.com/office/drawing/2014/main" id="{16A215FF-0A79-DDBB-A471-9CC5AF5C7978}"/>
                  </a:ext>
                </a:extLst>
              </p:cNvPr>
              <p:cNvPicPr>
                <a:picLocks noChangeAspect="1"/>
              </p:cNvPicPr>
              <p:nvPr/>
            </p:nvPicPr>
            <p:blipFill>
              <a:blip r:embed="rId4"/>
              <a:stretch>
                <a:fillRect/>
              </a:stretch>
            </p:blipFill>
            <p:spPr>
              <a:xfrm>
                <a:off x="1177874" y="2843783"/>
                <a:ext cx="5064261" cy="3654045"/>
              </a:xfrm>
              <a:prstGeom prst="rect">
                <a:avLst/>
              </a:prstGeom>
            </p:spPr>
          </p:pic>
          <p:sp>
            <p:nvSpPr>
              <p:cNvPr id="15" name="5-Point Star 14">
                <a:extLst>
                  <a:ext uri="{FF2B5EF4-FFF2-40B4-BE49-F238E27FC236}">
                    <a16:creationId xmlns:a16="http://schemas.microsoft.com/office/drawing/2014/main" id="{9DBE36DB-0A67-C341-6C5E-A3BA5D0D174A}"/>
                  </a:ext>
                </a:extLst>
              </p:cNvPr>
              <p:cNvSpPr/>
              <p:nvPr/>
            </p:nvSpPr>
            <p:spPr>
              <a:xfrm>
                <a:off x="3354983" y="4802127"/>
                <a:ext cx="390526" cy="390526"/>
              </a:xfrm>
              <a:prstGeom prst="star5">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BF27091-EBCF-CF4A-39E1-1B4A86162306}"/>
                    </a:ext>
                  </a:extLst>
                </p14:cNvPr>
                <p14:cNvContentPartPr/>
                <p14:nvPr/>
              </p14:nvContentPartPr>
              <p14:xfrm>
                <a:off x="2898555" y="380786"/>
                <a:ext cx="117720" cy="99360"/>
              </p14:xfrm>
            </p:contentPart>
          </mc:Choice>
          <mc:Fallback xmlns="">
            <p:pic>
              <p:nvPicPr>
                <p:cNvPr id="3" name="Ink 2">
                  <a:extLst>
                    <a:ext uri="{FF2B5EF4-FFF2-40B4-BE49-F238E27FC236}">
                      <a16:creationId xmlns:a16="http://schemas.microsoft.com/office/drawing/2014/main" id="{CBF27091-EBCF-CF4A-39E1-1B4A86162306}"/>
                    </a:ext>
                  </a:extLst>
                </p:cNvPr>
                <p:cNvPicPr/>
                <p:nvPr/>
              </p:nvPicPr>
              <p:blipFill>
                <a:blip r:embed="rId6"/>
                <a:stretch>
                  <a:fillRect/>
                </a:stretch>
              </p:blipFill>
              <p:spPr>
                <a:xfrm>
                  <a:off x="2837964" y="321441"/>
                  <a:ext cx="238556" cy="21771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2F22E037-5852-C859-115A-0BCBF7479A7C}"/>
                    </a:ext>
                  </a:extLst>
                </p14:cNvPr>
                <p14:cNvContentPartPr/>
                <p14:nvPr/>
              </p14:nvContentPartPr>
              <p14:xfrm>
                <a:off x="2461515" y="506426"/>
                <a:ext cx="1721520" cy="1496520"/>
              </p14:xfrm>
            </p:contentPart>
          </mc:Choice>
          <mc:Fallback xmlns="">
            <p:pic>
              <p:nvPicPr>
                <p:cNvPr id="5" name="Ink 4">
                  <a:extLst>
                    <a:ext uri="{FF2B5EF4-FFF2-40B4-BE49-F238E27FC236}">
                      <a16:creationId xmlns:a16="http://schemas.microsoft.com/office/drawing/2014/main" id="{2F22E037-5852-C859-115A-0BCBF7479A7C}"/>
                    </a:ext>
                  </a:extLst>
                </p:cNvPr>
                <p:cNvPicPr/>
                <p:nvPr/>
              </p:nvPicPr>
              <p:blipFill>
                <a:blip r:embed="rId8"/>
                <a:stretch>
                  <a:fillRect/>
                </a:stretch>
              </p:blipFill>
              <p:spPr>
                <a:xfrm>
                  <a:off x="2400825" y="447268"/>
                  <a:ext cx="1842554" cy="1614497"/>
                </a:xfrm>
                <a:prstGeom prst="rect">
                  <a:avLst/>
                </a:prstGeom>
              </p:spPr>
            </p:pic>
          </mc:Fallback>
        </mc:AlternateContent>
      </p:grpSp>
      <p:sp>
        <p:nvSpPr>
          <p:cNvPr id="2" name="Title 1">
            <a:extLst>
              <a:ext uri="{FF2B5EF4-FFF2-40B4-BE49-F238E27FC236}">
                <a16:creationId xmlns:a16="http://schemas.microsoft.com/office/drawing/2014/main" id="{D023BDBD-DB32-E417-47FB-D5768FE12EDD}"/>
              </a:ext>
            </a:extLst>
          </p:cNvPr>
          <p:cNvSpPr>
            <a:spLocks noGrp="1"/>
          </p:cNvSpPr>
          <p:nvPr>
            <p:ph type="title"/>
          </p:nvPr>
        </p:nvSpPr>
        <p:spPr>
          <a:xfrm>
            <a:off x="0" y="-231401"/>
            <a:ext cx="10515600" cy="1325563"/>
          </a:xfrm>
        </p:spPr>
        <p:txBody>
          <a:bodyPr/>
          <a:lstStyle/>
          <a:p>
            <a:r>
              <a:rPr lang="en-US">
                <a:solidFill>
                  <a:srgbClr val="002060"/>
                </a:solidFill>
                <a:latin typeface="Calibri" panose="020F0502020204030204" pitchFamily="34" charset="0"/>
                <a:cs typeface="Calibri" panose="020F0502020204030204" pitchFamily="34" charset="0"/>
              </a:rPr>
              <a:t>Background</a:t>
            </a:r>
          </a:p>
        </p:txBody>
      </p:sp>
    </p:spTree>
    <p:extLst>
      <p:ext uri="{BB962C8B-B14F-4D97-AF65-F5344CB8AC3E}">
        <p14:creationId xmlns:p14="http://schemas.microsoft.com/office/powerpoint/2010/main" val="2715617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EAA89FE8-D919-9829-A645-425A88CED825}"/>
              </a:ext>
            </a:extLst>
          </p:cNvPr>
          <p:cNvSpPr txBox="1">
            <a:spLocks/>
          </p:cNvSpPr>
          <p:nvPr/>
        </p:nvSpPr>
        <p:spPr>
          <a:xfrm>
            <a:off x="101600" y="1322687"/>
            <a:ext cx="5793050" cy="5271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2400">
                <a:latin typeface="Calibri" panose="020F0502020204030204" pitchFamily="34" charset="0"/>
                <a:ea typeface="Aptos" panose="020B0004020202020204" pitchFamily="34" charset="0"/>
                <a:cs typeface="Calibri" panose="020F0502020204030204" pitchFamily="34" charset="0"/>
              </a:rPr>
              <a:t>Some mixed lipid liposomes show pH-dependent permeability, enabling controlled drug release in response to stimuli like pH changes </a:t>
            </a:r>
            <a:endParaRPr kumimoji="0" lang="en-US" altLang="en-US" sz="2400" b="0" i="0" u="none" strike="noStrike" cap="none" normalizeH="0" baseline="0">
              <a:ln>
                <a:noFill/>
              </a:ln>
              <a:solidFill>
                <a:schemeClr val="tx1"/>
              </a:solidFill>
              <a:effectLst/>
              <a:latin typeface="Calibri" panose="020F0502020204030204" pitchFamily="34" charset="0"/>
              <a:ea typeface="Aptos" panose="020B0004020202020204" pitchFamily="34" charset="0"/>
              <a:cs typeface="Calibri" panose="020F0502020204030204" pitchFamily="34" charset="0"/>
            </a:endParaRPr>
          </a:p>
          <a:p>
            <a:r>
              <a:rPr lang="en-US" altLang="en-US" sz="2400">
                <a:latin typeface="Calibri" panose="020F0502020204030204" pitchFamily="34" charset="0"/>
                <a:ea typeface="Aptos" panose="020B0004020202020204" pitchFamily="34" charset="0"/>
                <a:cs typeface="Calibri" panose="020F0502020204030204" pitchFamily="34" charset="0"/>
              </a:rPr>
              <a:t>The acidic microenvironment can significantly impact lipid behavior and phase separation dynamics within liposomes </a:t>
            </a:r>
            <a:r>
              <a:rPr lang="en-US" altLang="en-US" sz="2400">
                <a:latin typeface="Calibri" panose="020F0502020204030204" pitchFamily="34" charset="0"/>
                <a:ea typeface="Aptos" panose="020B0004020202020204" pitchFamily="34" charset="0"/>
                <a:cs typeface="Calibri" panose="020F0502020204030204" pitchFamily="34" charset="0"/>
                <a:sym typeface="Wingdings" pitchFamily="2" charset="2"/>
              </a:rPr>
              <a:t> </a:t>
            </a:r>
            <a:r>
              <a:rPr lang="en-US" altLang="en-US" sz="2400">
                <a:latin typeface="Calibri" panose="020F0502020204030204" pitchFamily="34" charset="0"/>
                <a:ea typeface="Aptos" panose="020B0004020202020204" pitchFamily="34" charset="0"/>
                <a:cs typeface="Calibri" panose="020F0502020204030204" pitchFamily="34" charset="0"/>
              </a:rPr>
              <a:t>affect drug delivery</a:t>
            </a:r>
          </a:p>
          <a:p>
            <a:r>
              <a:rPr lang="en-US" altLang="en-US" sz="2400">
                <a:latin typeface="Calibri" panose="020F0502020204030204" pitchFamily="34" charset="0"/>
                <a:ea typeface="Aptos" panose="020B0004020202020204" pitchFamily="34" charset="0"/>
                <a:cs typeface="Calibri" panose="020F0502020204030204" pitchFamily="34" charset="0"/>
              </a:rPr>
              <a:t>Due to the acidic tumor </a:t>
            </a:r>
            <a:r>
              <a:rPr lang="en-US" altLang="en-US" sz="2400" err="1">
                <a:latin typeface="Calibri" panose="020F0502020204030204" pitchFamily="34" charset="0"/>
                <a:ea typeface="Aptos" panose="020B0004020202020204" pitchFamily="34" charset="0"/>
                <a:cs typeface="Calibri" panose="020F0502020204030204" pitchFamily="34" charset="0"/>
              </a:rPr>
              <a:t>interstitium</a:t>
            </a:r>
            <a:r>
              <a:rPr lang="en-US" altLang="en-US" sz="2400">
                <a:latin typeface="Calibri" panose="020F0502020204030204" pitchFamily="34" charset="0"/>
                <a:ea typeface="Aptos" panose="020B0004020202020204" pitchFamily="34" charset="0"/>
                <a:cs typeface="Calibri" panose="020F0502020204030204" pitchFamily="34" charset="0"/>
              </a:rPr>
              <a:t> investigating pH-sensitive liposome composition becomes crucial</a:t>
            </a:r>
          </a:p>
          <a:p>
            <a:pPr marL="0" indent="0">
              <a:buNone/>
            </a:pPr>
            <a:endParaRPr lang="en-US" sz="240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D023BDBD-DB32-E417-47FB-D5768FE12EDD}"/>
              </a:ext>
            </a:extLst>
          </p:cNvPr>
          <p:cNvSpPr>
            <a:spLocks noGrp="1"/>
          </p:cNvSpPr>
          <p:nvPr>
            <p:ph type="title"/>
          </p:nvPr>
        </p:nvSpPr>
        <p:spPr>
          <a:xfrm>
            <a:off x="0" y="0"/>
            <a:ext cx="10515600" cy="1325563"/>
          </a:xfrm>
        </p:spPr>
        <p:txBody>
          <a:bodyPr/>
          <a:lstStyle/>
          <a:p>
            <a:r>
              <a:rPr lang="en-US">
                <a:solidFill>
                  <a:srgbClr val="002060"/>
                </a:solidFill>
                <a:latin typeface="Calibri" panose="020F0502020204030204" pitchFamily="34" charset="0"/>
                <a:cs typeface="Calibri" panose="020F0502020204030204" pitchFamily="34" charset="0"/>
              </a:rPr>
              <a:t>Background</a:t>
            </a:r>
          </a:p>
        </p:txBody>
      </p:sp>
      <p:sp>
        <p:nvSpPr>
          <p:cNvPr id="4" name="TextBox 3">
            <a:extLst>
              <a:ext uri="{FF2B5EF4-FFF2-40B4-BE49-F238E27FC236}">
                <a16:creationId xmlns:a16="http://schemas.microsoft.com/office/drawing/2014/main" id="{1B31A609-D9F8-3CA7-57FC-64E14DFCA8FF}"/>
              </a:ext>
            </a:extLst>
          </p:cNvPr>
          <p:cNvSpPr txBox="1"/>
          <p:nvPr/>
        </p:nvSpPr>
        <p:spPr>
          <a:xfrm>
            <a:off x="0" y="6334780"/>
            <a:ext cx="8026400" cy="523220"/>
          </a:xfrm>
          <a:prstGeom prst="rect">
            <a:avLst/>
          </a:prstGeom>
          <a:noFill/>
        </p:spPr>
        <p:txBody>
          <a:bodyPr wrap="square" rtlCol="0">
            <a:spAutoFit/>
          </a:bodyPr>
          <a:lstStyle/>
          <a:p>
            <a:r>
              <a:rPr lang="en-US" sz="1400">
                <a:latin typeface="Calibri" panose="020F0502020204030204" pitchFamily="34" charset="0"/>
                <a:cs typeface="Calibri" panose="020F0502020204030204" pitchFamily="34" charset="0"/>
              </a:rPr>
              <a:t>From </a:t>
            </a:r>
            <a:r>
              <a:rPr lang="en-US" sz="1400" err="1">
                <a:effectLst/>
                <a:latin typeface="Calibri" panose="020F0502020204030204" pitchFamily="34" charset="0"/>
                <a:ea typeface="Times New Roman" panose="02020603050405020304" pitchFamily="18" charset="0"/>
                <a:cs typeface="Calibri" panose="020F0502020204030204" pitchFamily="34" charset="0"/>
              </a:rPr>
              <a:t>Karve</a:t>
            </a:r>
            <a:r>
              <a:rPr lang="en-US" sz="1400">
                <a:effectLst/>
                <a:latin typeface="Calibri" panose="020F0502020204030204" pitchFamily="34" charset="0"/>
                <a:ea typeface="Times New Roman" panose="02020603050405020304" pitchFamily="18" charset="0"/>
                <a:cs typeface="Calibri" panose="020F0502020204030204" pitchFamily="34" charset="0"/>
              </a:rPr>
              <a:t> S et al., </a:t>
            </a:r>
            <a:r>
              <a:rPr lang="en-US" sz="1400" i="1">
                <a:effectLst/>
                <a:latin typeface="Calibri" panose="020F0502020204030204" pitchFamily="34" charset="0"/>
                <a:ea typeface="Times New Roman" panose="02020603050405020304" pitchFamily="18" charset="0"/>
                <a:cs typeface="Calibri" panose="020F0502020204030204" pitchFamily="34" charset="0"/>
              </a:rPr>
              <a:t>Langmuir</a:t>
            </a:r>
            <a:r>
              <a:rPr lang="en-US" sz="1400">
                <a:effectLst/>
                <a:latin typeface="Calibri" panose="020F0502020204030204" pitchFamily="34" charset="0"/>
                <a:ea typeface="Times New Roman" panose="02020603050405020304" pitchFamily="18" charset="0"/>
                <a:cs typeface="Calibri" panose="020F0502020204030204" pitchFamily="34" charset="0"/>
              </a:rPr>
              <a:t> 2008.</a:t>
            </a:r>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Adapted from </a:t>
            </a:r>
            <a:r>
              <a:rPr lang="en-US" sz="1400" kern="100">
                <a:effectLst/>
                <a:latin typeface="Calibri" panose="020F0502020204030204" pitchFamily="34" charset="0"/>
                <a:ea typeface="Times New Roman" panose="02020603050405020304" pitchFamily="18" charset="0"/>
                <a:cs typeface="Calibri" panose="020F0502020204030204" pitchFamily="34" charset="0"/>
              </a:rPr>
              <a:t>Huang R et al., </a:t>
            </a:r>
            <a:r>
              <a:rPr lang="en-US" sz="1400" i="1" kern="100">
                <a:effectLst/>
                <a:latin typeface="Calibri" panose="020F0502020204030204" pitchFamily="34" charset="0"/>
                <a:ea typeface="Times New Roman" panose="02020603050405020304" pitchFamily="18" charset="0"/>
                <a:cs typeface="Calibri" panose="020F0502020204030204" pitchFamily="34" charset="0"/>
              </a:rPr>
              <a:t>Pharmaceuticals</a:t>
            </a:r>
            <a:r>
              <a:rPr lang="en-US" sz="1400" kern="100">
                <a:effectLst/>
                <a:latin typeface="Calibri" panose="020F0502020204030204" pitchFamily="34" charset="0"/>
                <a:ea typeface="Times New Roman" panose="02020603050405020304" pitchFamily="18" charset="0"/>
                <a:cs typeface="Calibri" panose="020F0502020204030204" pitchFamily="34" charset="0"/>
              </a:rPr>
              <a:t> 2022.</a:t>
            </a:r>
            <a:endParaRPr lang="en-US" sz="14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F60F4EF2-79F3-DDEE-2A1F-74E0D891C954}"/>
              </a:ext>
            </a:extLst>
          </p:cNvPr>
          <p:cNvSpPr>
            <a:spLocks noChangeArrowheads="1"/>
          </p:cNvSpPr>
          <p:nvPr/>
        </p:nvSpPr>
        <p:spPr bwMode="auto">
          <a:xfrm>
            <a:off x="504774" y="882650"/>
            <a:ext cx="836593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EF26CD3-063D-7019-50C6-03868797ACAA}"/>
                  </a:ext>
                </a:extLst>
              </p14:cNvPr>
              <p14:cNvContentPartPr/>
              <p14:nvPr/>
            </p14:nvContentPartPr>
            <p14:xfrm>
              <a:off x="6066100" y="1081740"/>
              <a:ext cx="360" cy="360"/>
            </p14:xfrm>
          </p:contentPart>
        </mc:Choice>
        <mc:Fallback xmlns="">
          <p:pic>
            <p:nvPicPr>
              <p:cNvPr id="5" name="Ink 4">
                <a:extLst>
                  <a:ext uri="{FF2B5EF4-FFF2-40B4-BE49-F238E27FC236}">
                    <a16:creationId xmlns:a16="http://schemas.microsoft.com/office/drawing/2014/main" id="{4EF26CD3-063D-7019-50C6-03868797ACAA}"/>
                  </a:ext>
                </a:extLst>
              </p:cNvPr>
              <p:cNvPicPr/>
              <p:nvPr/>
            </p:nvPicPr>
            <p:blipFill>
              <a:blip r:embed="rId4"/>
              <a:stretch>
                <a:fillRect/>
              </a:stretch>
            </p:blipFill>
            <p:spPr>
              <a:xfrm>
                <a:off x="6003100" y="1018740"/>
                <a:ext cx="126000" cy="126000"/>
              </a:xfrm>
              <a:prstGeom prst="rect">
                <a:avLst/>
              </a:prstGeom>
            </p:spPr>
          </p:pic>
        </mc:Fallback>
      </mc:AlternateContent>
      <p:sp>
        <p:nvSpPr>
          <p:cNvPr id="7" name="TextBox 6">
            <a:extLst>
              <a:ext uri="{FF2B5EF4-FFF2-40B4-BE49-F238E27FC236}">
                <a16:creationId xmlns:a16="http://schemas.microsoft.com/office/drawing/2014/main" id="{FBF65BB1-9BB4-A3D5-EB9D-30078CA1D741}"/>
              </a:ext>
            </a:extLst>
          </p:cNvPr>
          <p:cNvSpPr txBox="1"/>
          <p:nvPr/>
        </p:nvSpPr>
        <p:spPr>
          <a:xfrm>
            <a:off x="6790000" y="349760"/>
            <a:ext cx="4728900" cy="830997"/>
          </a:xfrm>
          <a:prstGeom prst="rect">
            <a:avLst/>
          </a:prstGeom>
          <a:noFill/>
          <a:ln w="12700">
            <a:noFill/>
          </a:ln>
        </p:spPr>
        <p:txBody>
          <a:bodyPr wrap="square" rtlCol="0">
            <a:spAutoFit/>
          </a:bodyPr>
          <a:lstStyle/>
          <a:p>
            <a:pPr algn="ctr"/>
            <a:r>
              <a:rPr lang="en-US" sz="1600">
                <a:latin typeface="Aptos" panose="020B0004020202020204" pitchFamily="34" charset="0"/>
                <a:ea typeface="Aptos" panose="020B0004020202020204" pitchFamily="34" charset="0"/>
                <a:cs typeface="Times New Roman" panose="02020603050405020304" pitchFamily="18" charset="0"/>
              </a:rPr>
              <a:t>I</a:t>
            </a:r>
            <a:r>
              <a:rPr lang="en-US" sz="1600">
                <a:effectLst/>
                <a:latin typeface="Aptos" panose="020B0004020202020204" pitchFamily="34" charset="0"/>
                <a:ea typeface="Aptos" panose="020B0004020202020204" pitchFamily="34" charset="0"/>
                <a:cs typeface="Times New Roman" panose="02020603050405020304" pitchFamily="18" charset="0"/>
              </a:rPr>
              <a:t>midazole-based pH-sensitive convertible liposome (ICL) compositions, inspired by experimental work on doxorubicin (DOX) delivery for cancer treatment</a:t>
            </a:r>
            <a:r>
              <a:rPr lang="en-US" sz="1600">
                <a:effectLst/>
              </a:rPr>
              <a:t> </a:t>
            </a:r>
            <a:endParaRPr lang="en-US" altLang="en-US" sz="1600">
              <a:latin typeface="Calibri" panose="020F0502020204030204" pitchFamily="34" charset="0"/>
              <a:ea typeface="Aptos" panose="020B000402020202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3BE2B7E7-8779-A3F8-AE58-3732EAF6754B}"/>
                  </a:ext>
                </a:extLst>
              </p14:cNvPr>
              <p14:cNvContentPartPr/>
              <p14:nvPr/>
            </p14:nvContentPartPr>
            <p14:xfrm>
              <a:off x="6385060" y="1608120"/>
              <a:ext cx="360" cy="360"/>
            </p14:xfrm>
          </p:contentPart>
        </mc:Choice>
        <mc:Fallback xmlns="">
          <p:pic>
            <p:nvPicPr>
              <p:cNvPr id="8" name="Ink 7">
                <a:extLst>
                  <a:ext uri="{FF2B5EF4-FFF2-40B4-BE49-F238E27FC236}">
                    <a16:creationId xmlns:a16="http://schemas.microsoft.com/office/drawing/2014/main" id="{3BE2B7E7-8779-A3F8-AE58-3732EAF6754B}"/>
                  </a:ext>
                </a:extLst>
              </p:cNvPr>
              <p:cNvPicPr/>
              <p:nvPr/>
            </p:nvPicPr>
            <p:blipFill>
              <a:blip r:embed="rId4"/>
              <a:stretch>
                <a:fillRect/>
              </a:stretch>
            </p:blipFill>
            <p:spPr>
              <a:xfrm>
                <a:off x="6322060" y="1545120"/>
                <a:ext cx="126000" cy="126000"/>
              </a:xfrm>
              <a:prstGeom prst="rect">
                <a:avLst/>
              </a:prstGeom>
            </p:spPr>
          </p:pic>
        </mc:Fallback>
      </mc:AlternateContent>
      <p:pic>
        <p:nvPicPr>
          <p:cNvPr id="4097" name="Picture 2" descr="Pharmaceuticals 15 00306 g001">
            <a:extLst>
              <a:ext uri="{FF2B5EF4-FFF2-40B4-BE49-F238E27FC236}">
                <a16:creationId xmlns:a16="http://schemas.microsoft.com/office/drawing/2014/main" id="{DB836616-A0C4-9D19-5E57-55431A9D3D6E}"/>
              </a:ext>
            </a:extLst>
          </p:cNvPr>
          <p:cNvPicPr>
            <a:picLocks noChangeAspect="1" noChangeArrowheads="1"/>
          </p:cNvPicPr>
          <p:nvPr/>
        </p:nvPicPr>
        <p:blipFill rotWithShape="1">
          <a:blip r:embed="rId6" r:link="rId7">
            <a:extLst>
              <a:ext uri="{28A0092B-C50C-407E-A947-70E740481C1C}">
                <a14:useLocalDpi xmlns:a14="http://schemas.microsoft.com/office/drawing/2010/main" val="0"/>
              </a:ext>
            </a:extLst>
          </a:blip>
          <a:srcRect t="32364"/>
          <a:stretch>
            <a:fillRect/>
          </a:stretch>
        </p:blipFill>
        <p:spPr bwMode="auto">
          <a:xfrm>
            <a:off x="5894650" y="1180757"/>
            <a:ext cx="6125277" cy="55594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C479D1F3-85FD-1991-C897-EC099CB36B20}"/>
                  </a:ext>
                </a:extLst>
              </p14:cNvPr>
              <p14:cNvContentPartPr/>
              <p14:nvPr/>
            </p14:nvContentPartPr>
            <p14:xfrm>
              <a:off x="5993740" y="1346400"/>
              <a:ext cx="122760" cy="101880"/>
            </p14:xfrm>
          </p:contentPart>
        </mc:Choice>
        <mc:Fallback xmlns="">
          <p:pic>
            <p:nvPicPr>
              <p:cNvPr id="11" name="Ink 10">
                <a:extLst>
                  <a:ext uri="{FF2B5EF4-FFF2-40B4-BE49-F238E27FC236}">
                    <a16:creationId xmlns:a16="http://schemas.microsoft.com/office/drawing/2014/main" id="{C479D1F3-85FD-1991-C897-EC099CB36B20}"/>
                  </a:ext>
                </a:extLst>
              </p:cNvPr>
              <p:cNvPicPr/>
              <p:nvPr/>
            </p:nvPicPr>
            <p:blipFill>
              <a:blip r:embed="rId9"/>
              <a:stretch>
                <a:fillRect/>
              </a:stretch>
            </p:blipFill>
            <p:spPr>
              <a:xfrm>
                <a:off x="5930740" y="1283400"/>
                <a:ext cx="248400" cy="227520"/>
              </a:xfrm>
              <a:prstGeom prst="rect">
                <a:avLst/>
              </a:prstGeom>
            </p:spPr>
          </p:pic>
        </mc:Fallback>
      </mc:AlternateContent>
    </p:spTree>
    <p:extLst>
      <p:ext uri="{BB962C8B-B14F-4D97-AF65-F5344CB8AC3E}">
        <p14:creationId xmlns:p14="http://schemas.microsoft.com/office/powerpoint/2010/main" val="107849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ECBF-8A4B-D6B5-AE42-4FBBFDFAD6AC}"/>
              </a:ext>
            </a:extLst>
          </p:cNvPr>
          <p:cNvSpPr>
            <a:spLocks noGrp="1"/>
          </p:cNvSpPr>
          <p:nvPr>
            <p:ph type="title"/>
          </p:nvPr>
        </p:nvSpPr>
        <p:spPr/>
        <p:txBody>
          <a:bodyPr/>
          <a:lstStyle/>
          <a:p>
            <a:r>
              <a:rPr lang="en-US">
                <a:solidFill>
                  <a:srgbClr val="002060"/>
                </a:solidFill>
              </a:rPr>
              <a:t>Research Question</a:t>
            </a:r>
          </a:p>
        </p:txBody>
      </p:sp>
      <p:sp>
        <p:nvSpPr>
          <p:cNvPr id="3" name="Content Placeholder 2">
            <a:extLst>
              <a:ext uri="{FF2B5EF4-FFF2-40B4-BE49-F238E27FC236}">
                <a16:creationId xmlns:a16="http://schemas.microsoft.com/office/drawing/2014/main" id="{4BD869A1-1D65-83C7-6896-12050F8CE7A3}"/>
              </a:ext>
            </a:extLst>
          </p:cNvPr>
          <p:cNvSpPr>
            <a:spLocks noGrp="1"/>
          </p:cNvSpPr>
          <p:nvPr>
            <p:ph idx="1"/>
          </p:nvPr>
        </p:nvSpPr>
        <p:spPr/>
        <p:txBody>
          <a:bodyPr>
            <a:normAutofit/>
          </a:bodyPr>
          <a:lstStyle/>
          <a:p>
            <a:pPr marL="0" indent="0">
              <a:buNone/>
            </a:pPr>
            <a:r>
              <a:rPr lang="en-US"/>
              <a:t>How can we use computer simulations to predict the phase separation behavior of mixed lipid systems?</a:t>
            </a:r>
          </a:p>
          <a:p>
            <a:r>
              <a:rPr lang="en-US"/>
              <a:t>By investigating the dynamics of these systems, including the LLPS and ICL compositions, simulations can provide insights into the design and optimization of drug delivery carriers for better control over drug release mechanisms</a:t>
            </a:r>
          </a:p>
          <a:p>
            <a:r>
              <a:rPr lang="en-US"/>
              <a:t>This research can advance our understanding of lipid membrane behavior and contribute to the development of nano-drug delivery systems targeting cancer and other diseases</a:t>
            </a:r>
          </a:p>
        </p:txBody>
      </p:sp>
    </p:spTree>
    <p:extLst>
      <p:ext uri="{BB962C8B-B14F-4D97-AF65-F5344CB8AC3E}">
        <p14:creationId xmlns:p14="http://schemas.microsoft.com/office/powerpoint/2010/main" val="763852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E759-D90E-6106-A6EC-C02A5E2DD120}"/>
              </a:ext>
            </a:extLst>
          </p:cNvPr>
          <p:cNvSpPr>
            <a:spLocks noGrp="1"/>
          </p:cNvSpPr>
          <p:nvPr>
            <p:ph type="title"/>
          </p:nvPr>
        </p:nvSpPr>
        <p:spPr>
          <a:xfrm>
            <a:off x="0" y="-302021"/>
            <a:ext cx="10515600" cy="1325563"/>
          </a:xfrm>
        </p:spPr>
        <p:txBody>
          <a:bodyPr/>
          <a:lstStyle/>
          <a:p>
            <a:r>
              <a:rPr lang="en-US">
                <a:solidFill>
                  <a:srgbClr val="002060"/>
                </a:solidFill>
              </a:rPr>
              <a:t>Objectives &amp; Approach</a:t>
            </a:r>
          </a:p>
        </p:txBody>
      </p:sp>
      <p:sp>
        <p:nvSpPr>
          <p:cNvPr id="3" name="Content Placeholder 2">
            <a:extLst>
              <a:ext uri="{FF2B5EF4-FFF2-40B4-BE49-F238E27FC236}">
                <a16:creationId xmlns:a16="http://schemas.microsoft.com/office/drawing/2014/main" id="{5B2C4F35-8E85-4307-5220-BA7914CBE256}"/>
              </a:ext>
            </a:extLst>
          </p:cNvPr>
          <p:cNvSpPr>
            <a:spLocks noGrp="1"/>
          </p:cNvSpPr>
          <p:nvPr>
            <p:ph idx="1"/>
          </p:nvPr>
        </p:nvSpPr>
        <p:spPr>
          <a:xfrm>
            <a:off x="261080" y="941560"/>
            <a:ext cx="11761032" cy="4351338"/>
          </a:xfrm>
        </p:spPr>
        <p:txBody>
          <a:bodyPr>
            <a:normAutofit/>
          </a:bodyPr>
          <a:lstStyle/>
          <a:p>
            <a:pPr marL="514350" indent="-514350">
              <a:buFont typeface="+mj-lt"/>
              <a:buAutoNum type="arabicPeriod"/>
            </a:pPr>
            <a:r>
              <a:rPr lang="en-US"/>
              <a:t>Model </a:t>
            </a:r>
            <a:r>
              <a:rPr lang="en-US" err="1"/>
              <a:t>DOPC:DPPC:Cholesterol</a:t>
            </a:r>
            <a:r>
              <a:rPr lang="en-US"/>
              <a:t> system as a preliminary</a:t>
            </a:r>
          </a:p>
          <a:p>
            <a:pPr marL="971550" lvl="1" indent="-514350">
              <a:buFont typeface="+mj-lt"/>
              <a:buAutoNum type="alphaLcPeriod"/>
            </a:pPr>
            <a:r>
              <a:rPr lang="en-US" sz="2800"/>
              <a:t>Full atom representation and Martini coarse grained model</a:t>
            </a:r>
          </a:p>
          <a:p>
            <a:pPr marL="457200" lvl="1" indent="0">
              <a:buNone/>
            </a:pPr>
            <a:endParaRPr lang="en-US" sz="2000"/>
          </a:p>
          <a:p>
            <a:pPr marL="514350" indent="-514350">
              <a:buFont typeface="+mj-lt"/>
              <a:buAutoNum type="arabicPeriod"/>
            </a:pPr>
            <a:r>
              <a:rPr lang="en-US"/>
              <a:t> Model ICL system </a:t>
            </a:r>
          </a:p>
          <a:p>
            <a:pPr marL="971550" lvl="1" indent="-514350">
              <a:buFont typeface="+mj-lt"/>
              <a:buAutoNum type="alphaLcPeriod"/>
            </a:pPr>
            <a:r>
              <a:rPr lang="en-US" sz="2800"/>
              <a:t>Modify lipids and force fields</a:t>
            </a:r>
          </a:p>
          <a:p>
            <a:pPr marL="971550" lvl="1" indent="-514350">
              <a:buFont typeface="+mj-lt"/>
              <a:buAutoNum type="alphaLcPeriod"/>
            </a:pPr>
            <a:r>
              <a:rPr lang="en-US" sz="2800"/>
              <a:t>Extract quantitative index to measure phase separation</a:t>
            </a:r>
          </a:p>
          <a:p>
            <a:pPr lvl="1"/>
            <a:endParaRPr lang="en-US" sz="2800"/>
          </a:p>
          <a:p>
            <a:pPr lvl="1"/>
            <a:endParaRPr lang="en-US" sz="2800"/>
          </a:p>
          <a:p>
            <a:endParaRPr lang="en-US"/>
          </a:p>
        </p:txBody>
      </p:sp>
      <p:sp>
        <p:nvSpPr>
          <p:cNvPr id="4" name="TextBox 3">
            <a:extLst>
              <a:ext uri="{FF2B5EF4-FFF2-40B4-BE49-F238E27FC236}">
                <a16:creationId xmlns:a16="http://schemas.microsoft.com/office/drawing/2014/main" id="{46E60904-6778-9A96-CF91-9A182A84872C}"/>
              </a:ext>
            </a:extLst>
          </p:cNvPr>
          <p:cNvSpPr txBox="1"/>
          <p:nvPr/>
        </p:nvSpPr>
        <p:spPr>
          <a:xfrm>
            <a:off x="0" y="6588721"/>
            <a:ext cx="7644984" cy="523220"/>
          </a:xfrm>
          <a:prstGeom prst="rect">
            <a:avLst/>
          </a:prstGeom>
          <a:noFill/>
        </p:spPr>
        <p:txBody>
          <a:bodyPr wrap="square" rtlCol="0">
            <a:spAutoFit/>
          </a:bodyPr>
          <a:lstStyle/>
          <a:p>
            <a:r>
              <a:rPr lang="en-US" sz="1400">
                <a:latin typeface="Calibri" panose="020F0502020204030204" pitchFamily="34" charset="0"/>
                <a:cs typeface="Calibri" panose="020F0502020204030204" pitchFamily="34" charset="0"/>
              </a:rPr>
              <a:t>From </a:t>
            </a:r>
            <a:r>
              <a:rPr lang="en-US" sz="1400" err="1">
                <a:latin typeface="Calibri" panose="020F0502020204030204" pitchFamily="34" charset="0"/>
                <a:cs typeface="Calibri" panose="020F0502020204030204" pitchFamily="34" charset="0"/>
              </a:rPr>
              <a:t>Veach</a:t>
            </a:r>
            <a:r>
              <a:rPr lang="en-US" sz="1400">
                <a:latin typeface="Calibri" panose="020F0502020204030204" pitchFamily="34" charset="0"/>
                <a:cs typeface="Calibri" panose="020F0502020204030204" pitchFamily="34" charset="0"/>
              </a:rPr>
              <a:t> SL, Keller SL, </a:t>
            </a:r>
            <a:r>
              <a:rPr lang="en-US" sz="1400" i="1">
                <a:latin typeface="Calibri" panose="020F0502020204030204" pitchFamily="34" charset="0"/>
                <a:cs typeface="Calibri" panose="020F0502020204030204" pitchFamily="34" charset="0"/>
              </a:rPr>
              <a:t>Biophysical Journal </a:t>
            </a:r>
            <a:r>
              <a:rPr lang="en-US" sz="1400">
                <a:latin typeface="Calibri" panose="020F0502020204030204" pitchFamily="34" charset="0"/>
                <a:cs typeface="Calibri" panose="020F0502020204030204" pitchFamily="34" charset="0"/>
              </a:rPr>
              <a:t>2003; Adapted from </a:t>
            </a:r>
            <a:r>
              <a:rPr lang="en-US" sz="1400" kern="100">
                <a:effectLst/>
                <a:latin typeface="Calibri" panose="020F0502020204030204" pitchFamily="34" charset="0"/>
                <a:ea typeface="Times New Roman" panose="02020603050405020304" pitchFamily="18" charset="0"/>
                <a:cs typeface="Calibri" panose="020F0502020204030204" pitchFamily="34" charset="0"/>
              </a:rPr>
              <a:t>Huang R et al., </a:t>
            </a:r>
            <a:r>
              <a:rPr lang="en-US" sz="1400" i="1" kern="100">
                <a:effectLst/>
                <a:latin typeface="Calibri" panose="020F0502020204030204" pitchFamily="34" charset="0"/>
                <a:ea typeface="Times New Roman" panose="02020603050405020304" pitchFamily="18" charset="0"/>
                <a:cs typeface="Calibri" panose="020F0502020204030204" pitchFamily="34" charset="0"/>
              </a:rPr>
              <a:t>Pharmaceuticals</a:t>
            </a:r>
            <a:r>
              <a:rPr lang="en-US" sz="1400" kern="100">
                <a:effectLst/>
                <a:latin typeface="Calibri" panose="020F0502020204030204" pitchFamily="34" charset="0"/>
                <a:ea typeface="Times New Roman" panose="02020603050405020304" pitchFamily="18" charset="0"/>
                <a:cs typeface="Calibri" panose="020F0502020204030204" pitchFamily="34" charset="0"/>
              </a:rPr>
              <a:t> 2022.</a:t>
            </a:r>
            <a:endParaRPr lang="en-US" sz="1400">
              <a:latin typeface="Calibri" panose="020F0502020204030204" pitchFamily="34" charset="0"/>
              <a:cs typeface="Calibri" panose="020F0502020204030204" pitchFamily="34" charset="0"/>
            </a:endParaRPr>
          </a:p>
          <a:p>
            <a:endParaRPr lang="en-US" sz="1400">
              <a:latin typeface="Calibri" panose="020F0502020204030204" pitchFamily="34" charset="0"/>
              <a:cs typeface="Calibri" panose="020F0502020204030204" pitchFamily="34" charset="0"/>
            </a:endParaRPr>
          </a:p>
        </p:txBody>
      </p:sp>
      <p:pic>
        <p:nvPicPr>
          <p:cNvPr id="6" name="Picture 5" descr="A diagram of a chemical reaction&#10;&#10;Description automatically generated">
            <a:extLst>
              <a:ext uri="{FF2B5EF4-FFF2-40B4-BE49-F238E27FC236}">
                <a16:creationId xmlns:a16="http://schemas.microsoft.com/office/drawing/2014/main" id="{67FEC0F6-1B5D-8246-8C98-E76B06C285A0}"/>
              </a:ext>
            </a:extLst>
          </p:cNvPr>
          <p:cNvPicPr>
            <a:picLocks noChangeAspect="1"/>
          </p:cNvPicPr>
          <p:nvPr/>
        </p:nvPicPr>
        <p:blipFill>
          <a:blip r:embed="rId2"/>
          <a:stretch>
            <a:fillRect/>
          </a:stretch>
        </p:blipFill>
        <p:spPr>
          <a:xfrm>
            <a:off x="214859" y="3785741"/>
            <a:ext cx="7072366" cy="2743020"/>
          </a:xfrm>
          <a:prstGeom prst="rect">
            <a:avLst/>
          </a:prstGeom>
        </p:spPr>
      </p:pic>
      <p:grpSp>
        <p:nvGrpSpPr>
          <p:cNvPr id="9" name="Group 8">
            <a:extLst>
              <a:ext uri="{FF2B5EF4-FFF2-40B4-BE49-F238E27FC236}">
                <a16:creationId xmlns:a16="http://schemas.microsoft.com/office/drawing/2014/main" id="{3A8E7189-F071-AE6E-2F4D-944493F69504}"/>
              </a:ext>
            </a:extLst>
          </p:cNvPr>
          <p:cNvGrpSpPr/>
          <p:nvPr/>
        </p:nvGrpSpPr>
        <p:grpSpPr>
          <a:xfrm>
            <a:off x="7318455" y="4103167"/>
            <a:ext cx="4707627" cy="2108168"/>
            <a:chOff x="7333446" y="4103167"/>
            <a:chExt cx="4707627" cy="2108168"/>
          </a:xfrm>
        </p:grpSpPr>
        <p:pic>
          <p:nvPicPr>
            <p:cNvPr id="7" name="Picture 2" descr="Pharmaceuticals 15 00306 g001">
              <a:extLst>
                <a:ext uri="{FF2B5EF4-FFF2-40B4-BE49-F238E27FC236}">
                  <a16:creationId xmlns:a16="http://schemas.microsoft.com/office/drawing/2014/main" id="{C7884551-5A87-15DC-ED38-E5D6F6229DE6}"/>
                </a:ext>
              </a:extLst>
            </p:cNvPr>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t="32364" b="34265"/>
            <a:stretch>
              <a:fillRect/>
            </a:stretch>
          </p:blipFill>
          <p:spPr bwMode="auto">
            <a:xfrm>
              <a:off x="7333446" y="4103167"/>
              <a:ext cx="4707627" cy="21081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19A40BE-BDA2-B08E-F483-D018C445A0A0}"/>
                    </a:ext>
                  </a:extLst>
                </p14:cNvPr>
                <p14:cNvContentPartPr/>
                <p14:nvPr/>
              </p14:nvContentPartPr>
              <p14:xfrm>
                <a:off x="7469475" y="4206506"/>
                <a:ext cx="135000" cy="133560"/>
              </p14:xfrm>
            </p:contentPart>
          </mc:Choice>
          <mc:Fallback xmlns="">
            <p:pic>
              <p:nvPicPr>
                <p:cNvPr id="8" name="Ink 7">
                  <a:extLst>
                    <a:ext uri="{FF2B5EF4-FFF2-40B4-BE49-F238E27FC236}">
                      <a16:creationId xmlns:a16="http://schemas.microsoft.com/office/drawing/2014/main" id="{519A40BE-BDA2-B08E-F483-D018C445A0A0}"/>
                    </a:ext>
                  </a:extLst>
                </p:cNvPr>
                <p:cNvPicPr/>
                <p:nvPr/>
              </p:nvPicPr>
              <p:blipFill>
                <a:blip r:embed="rId6"/>
                <a:stretch>
                  <a:fillRect/>
                </a:stretch>
              </p:blipFill>
              <p:spPr>
                <a:xfrm>
                  <a:off x="7406643" y="4143506"/>
                  <a:ext cx="260306" cy="259200"/>
                </a:xfrm>
                <a:prstGeom prst="rect">
                  <a:avLst/>
                </a:prstGeom>
              </p:spPr>
            </p:pic>
          </mc:Fallback>
        </mc:AlternateContent>
      </p:grpSp>
    </p:spTree>
    <p:extLst>
      <p:ext uri="{BB962C8B-B14F-4D97-AF65-F5344CB8AC3E}">
        <p14:creationId xmlns:p14="http://schemas.microsoft.com/office/powerpoint/2010/main" val="1869001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AE759-D90E-6106-A6EC-C02A5E2DD120}"/>
              </a:ext>
            </a:extLst>
          </p:cNvPr>
          <p:cNvSpPr>
            <a:spLocks noGrp="1"/>
          </p:cNvSpPr>
          <p:nvPr>
            <p:ph type="title"/>
          </p:nvPr>
        </p:nvSpPr>
        <p:spPr/>
        <p:txBody>
          <a:bodyPr/>
          <a:lstStyle/>
          <a:p>
            <a:r>
              <a:rPr lang="en-US">
                <a:solidFill>
                  <a:srgbClr val="002060"/>
                </a:solidFill>
              </a:rPr>
              <a:t>Methods</a:t>
            </a:r>
          </a:p>
        </p:txBody>
      </p:sp>
      <p:sp>
        <p:nvSpPr>
          <p:cNvPr id="3" name="Content Placeholder 2">
            <a:extLst>
              <a:ext uri="{FF2B5EF4-FFF2-40B4-BE49-F238E27FC236}">
                <a16:creationId xmlns:a16="http://schemas.microsoft.com/office/drawing/2014/main" id="{5B2C4F35-8E85-4307-5220-BA7914CBE256}"/>
              </a:ext>
            </a:extLst>
          </p:cNvPr>
          <p:cNvSpPr>
            <a:spLocks noGrp="1"/>
          </p:cNvSpPr>
          <p:nvPr>
            <p:ph idx="1"/>
          </p:nvPr>
        </p:nvSpPr>
        <p:spPr>
          <a:xfrm>
            <a:off x="838201" y="1690688"/>
            <a:ext cx="5619750" cy="4351338"/>
          </a:xfrm>
        </p:spPr>
        <p:txBody>
          <a:bodyPr>
            <a:normAutofit/>
          </a:bodyPr>
          <a:lstStyle/>
          <a:p>
            <a:pPr marL="514350" indent="-514350">
              <a:buFont typeface="+mj-lt"/>
              <a:buAutoNum type="arabicPeriod"/>
            </a:pPr>
            <a:r>
              <a:rPr lang="en-US"/>
              <a:t>Generate bilayer membrane model with CHARMM-GUI</a:t>
            </a:r>
          </a:p>
          <a:p>
            <a:pPr marL="971550" lvl="1" indent="-514350">
              <a:buFont typeface="+mj-lt"/>
              <a:buAutoNum type="alphaLcPeriod"/>
            </a:pPr>
            <a:r>
              <a:rPr lang="en-US" sz="2800"/>
              <a:t>Set up simulation and modify MD file</a:t>
            </a:r>
          </a:p>
          <a:p>
            <a:pPr marL="971550" lvl="1" indent="-514350">
              <a:buFont typeface="+mj-lt"/>
              <a:buAutoNum type="alphaLcPeriod"/>
            </a:pPr>
            <a:r>
              <a:rPr lang="en-US" sz="2800"/>
              <a:t>Perform equilibration</a:t>
            </a:r>
          </a:p>
          <a:p>
            <a:pPr marL="971550" lvl="1" indent="-514350">
              <a:buFont typeface="+mj-lt"/>
              <a:buAutoNum type="alphaLcPeriod"/>
            </a:pPr>
            <a:r>
              <a:rPr lang="en-US" sz="2800"/>
              <a:t>Anneal temperature from 316 K (above melting temperature) to 293 K (room temperature over 1 ns for production run</a:t>
            </a:r>
          </a:p>
        </p:txBody>
      </p:sp>
      <p:pic>
        <p:nvPicPr>
          <p:cNvPr id="5" name="Picture 4">
            <a:extLst>
              <a:ext uri="{FF2B5EF4-FFF2-40B4-BE49-F238E27FC236}">
                <a16:creationId xmlns:a16="http://schemas.microsoft.com/office/drawing/2014/main" id="{1BF852EA-6814-28C4-BBCA-990DD55DE559}"/>
              </a:ext>
            </a:extLst>
          </p:cNvPr>
          <p:cNvPicPr>
            <a:picLocks noChangeAspect="1"/>
          </p:cNvPicPr>
          <p:nvPr/>
        </p:nvPicPr>
        <p:blipFill>
          <a:blip r:embed="rId3"/>
          <a:stretch>
            <a:fillRect/>
          </a:stretch>
        </p:blipFill>
        <p:spPr>
          <a:xfrm>
            <a:off x="6897073" y="1878012"/>
            <a:ext cx="4728189" cy="1325563"/>
          </a:xfrm>
          <a:prstGeom prst="rect">
            <a:avLst/>
          </a:prstGeom>
        </p:spPr>
      </p:pic>
      <p:pic>
        <p:nvPicPr>
          <p:cNvPr id="2050" name="Picture 2" descr="GROMACS_最佳实践_弹性高性能计算E-HPC-阿里云">
            <a:extLst>
              <a:ext uri="{FF2B5EF4-FFF2-40B4-BE49-F238E27FC236}">
                <a16:creationId xmlns:a16="http://schemas.microsoft.com/office/drawing/2014/main" id="{FDF5D4F7-473C-3F25-C616-577DE3103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4862" y="3866357"/>
            <a:ext cx="44704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5F48B7-B220-A32D-266C-D0F65FE90457}"/>
              </a:ext>
            </a:extLst>
          </p:cNvPr>
          <p:cNvSpPr txBox="1"/>
          <p:nvPr/>
        </p:nvSpPr>
        <p:spPr>
          <a:xfrm>
            <a:off x="0" y="6588721"/>
            <a:ext cx="7644984" cy="523220"/>
          </a:xfrm>
          <a:prstGeom prst="rect">
            <a:avLst/>
          </a:prstGeom>
          <a:noFill/>
        </p:spPr>
        <p:txBody>
          <a:bodyPr wrap="square" rtlCol="0">
            <a:spAutoFit/>
          </a:bodyPr>
          <a:lstStyle/>
          <a:p>
            <a:r>
              <a:rPr lang="en-US" sz="1400">
                <a:latin typeface="Calibri" panose="020F0502020204030204" pitchFamily="34" charset="0"/>
                <a:cs typeface="Calibri" panose="020F0502020204030204" pitchFamily="34" charset="0"/>
              </a:rPr>
              <a:t>From CHARM-GUI and GROMACS website.</a:t>
            </a:r>
          </a:p>
          <a:p>
            <a:endParaRPr 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5296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58AD08-59E2-605F-3A7C-3958FEA05ADC}"/>
              </a:ext>
            </a:extLst>
          </p:cNvPr>
          <p:cNvPicPr>
            <a:picLocks noChangeAspect="1"/>
          </p:cNvPicPr>
          <p:nvPr/>
        </p:nvPicPr>
        <p:blipFill>
          <a:blip r:embed="rId3"/>
          <a:stretch>
            <a:fillRect/>
          </a:stretch>
        </p:blipFill>
        <p:spPr>
          <a:xfrm>
            <a:off x="1234807" y="606090"/>
            <a:ext cx="1991003" cy="5410955"/>
          </a:xfrm>
          <a:prstGeom prst="rect">
            <a:avLst/>
          </a:prstGeom>
        </p:spPr>
      </p:pic>
      <p:pic>
        <p:nvPicPr>
          <p:cNvPr id="7" name="Picture 6">
            <a:extLst>
              <a:ext uri="{FF2B5EF4-FFF2-40B4-BE49-F238E27FC236}">
                <a16:creationId xmlns:a16="http://schemas.microsoft.com/office/drawing/2014/main" id="{46C491AB-28B1-9AEC-8CDE-B30AC862727A}"/>
              </a:ext>
            </a:extLst>
          </p:cNvPr>
          <p:cNvPicPr>
            <a:picLocks noChangeAspect="1"/>
          </p:cNvPicPr>
          <p:nvPr/>
        </p:nvPicPr>
        <p:blipFill>
          <a:blip r:embed="rId4"/>
          <a:stretch>
            <a:fillRect/>
          </a:stretch>
        </p:blipFill>
        <p:spPr>
          <a:xfrm>
            <a:off x="4500274" y="548931"/>
            <a:ext cx="2486372" cy="5525271"/>
          </a:xfrm>
          <a:prstGeom prst="rect">
            <a:avLst/>
          </a:prstGeom>
        </p:spPr>
      </p:pic>
      <p:sp>
        <p:nvSpPr>
          <p:cNvPr id="8" name="TextBox 7">
            <a:extLst>
              <a:ext uri="{FF2B5EF4-FFF2-40B4-BE49-F238E27FC236}">
                <a16:creationId xmlns:a16="http://schemas.microsoft.com/office/drawing/2014/main" id="{38877A1A-5715-D352-5326-50B1B77662E5}"/>
              </a:ext>
            </a:extLst>
          </p:cNvPr>
          <p:cNvSpPr txBox="1"/>
          <p:nvPr/>
        </p:nvSpPr>
        <p:spPr>
          <a:xfrm>
            <a:off x="1498294" y="6176963"/>
            <a:ext cx="9771201" cy="615553"/>
          </a:xfrm>
          <a:prstGeom prst="rect">
            <a:avLst/>
          </a:prstGeom>
          <a:noFill/>
        </p:spPr>
        <p:txBody>
          <a:bodyPr wrap="none" rtlCol="0">
            <a:spAutoFit/>
          </a:bodyPr>
          <a:lstStyle/>
          <a:p>
            <a:r>
              <a:rPr lang="en-US" sz="3400">
                <a:solidFill>
                  <a:srgbClr val="00B050"/>
                </a:solidFill>
              </a:rPr>
              <a:t>DOPC  </a:t>
            </a:r>
            <a:r>
              <a:rPr lang="en-US" sz="3400"/>
              <a:t>                            </a:t>
            </a:r>
            <a:r>
              <a:rPr lang="en-US" sz="3400">
                <a:solidFill>
                  <a:srgbClr val="0A20FF"/>
                </a:solidFill>
              </a:rPr>
              <a:t>DPPC</a:t>
            </a:r>
            <a:r>
              <a:rPr lang="en-US" sz="3400"/>
              <a:t>                        </a:t>
            </a:r>
            <a:r>
              <a:rPr lang="en-US" sz="3400">
                <a:solidFill>
                  <a:srgbClr val="FF0000"/>
                </a:solidFill>
              </a:rPr>
              <a:t>Cholesterol</a:t>
            </a:r>
            <a:r>
              <a:rPr lang="en-US" sz="3400"/>
              <a:t>    </a:t>
            </a:r>
          </a:p>
        </p:txBody>
      </p:sp>
      <p:pic>
        <p:nvPicPr>
          <p:cNvPr id="10" name="Picture 9">
            <a:extLst>
              <a:ext uri="{FF2B5EF4-FFF2-40B4-BE49-F238E27FC236}">
                <a16:creationId xmlns:a16="http://schemas.microsoft.com/office/drawing/2014/main" id="{04D24891-536D-AECD-1A08-3CA3F8A34C29}"/>
              </a:ext>
            </a:extLst>
          </p:cNvPr>
          <p:cNvPicPr>
            <a:picLocks noChangeAspect="1"/>
          </p:cNvPicPr>
          <p:nvPr/>
        </p:nvPicPr>
        <p:blipFill>
          <a:blip r:embed="rId5"/>
          <a:stretch>
            <a:fillRect/>
          </a:stretch>
        </p:blipFill>
        <p:spPr>
          <a:xfrm>
            <a:off x="8061154" y="2206512"/>
            <a:ext cx="3010320" cy="2210108"/>
          </a:xfrm>
          <a:prstGeom prst="rect">
            <a:avLst/>
          </a:prstGeom>
        </p:spPr>
      </p:pic>
      <p:sp>
        <p:nvSpPr>
          <p:cNvPr id="2" name="TextBox 1">
            <a:extLst>
              <a:ext uri="{FF2B5EF4-FFF2-40B4-BE49-F238E27FC236}">
                <a16:creationId xmlns:a16="http://schemas.microsoft.com/office/drawing/2014/main" id="{2266A9AD-E37A-ECE3-E71B-B9F31691B5D3}"/>
              </a:ext>
            </a:extLst>
          </p:cNvPr>
          <p:cNvSpPr txBox="1"/>
          <p:nvPr/>
        </p:nvSpPr>
        <p:spPr>
          <a:xfrm>
            <a:off x="0" y="6588721"/>
            <a:ext cx="7644984" cy="523220"/>
          </a:xfrm>
          <a:prstGeom prst="rect">
            <a:avLst/>
          </a:prstGeom>
          <a:noFill/>
        </p:spPr>
        <p:txBody>
          <a:bodyPr wrap="square" rtlCol="0">
            <a:spAutoFit/>
          </a:bodyPr>
          <a:lstStyle/>
          <a:p>
            <a:r>
              <a:rPr lang="en-US" sz="1400">
                <a:latin typeface="Calibri" panose="020F0502020204030204" pitchFamily="34" charset="0"/>
                <a:cs typeface="Calibri" panose="020F0502020204030204" pitchFamily="34" charset="0"/>
              </a:rPr>
              <a:t>From CHARMM-GUI website.</a:t>
            </a:r>
          </a:p>
          <a:p>
            <a:endParaRPr 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7248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0E64-FBF6-775D-B6A3-3AA579280CC6}"/>
              </a:ext>
            </a:extLst>
          </p:cNvPr>
          <p:cNvSpPr>
            <a:spLocks noGrp="1"/>
          </p:cNvSpPr>
          <p:nvPr>
            <p:ph type="title"/>
          </p:nvPr>
        </p:nvSpPr>
        <p:spPr>
          <a:xfrm>
            <a:off x="16926" y="-161336"/>
            <a:ext cx="10515600" cy="1325563"/>
          </a:xfrm>
        </p:spPr>
        <p:txBody>
          <a:bodyPr/>
          <a:lstStyle/>
          <a:p>
            <a:r>
              <a:rPr lang="en-US">
                <a:solidFill>
                  <a:srgbClr val="002060"/>
                </a:solidFill>
              </a:rPr>
              <a:t>Results</a:t>
            </a:r>
          </a:p>
        </p:txBody>
      </p:sp>
      <p:pic>
        <p:nvPicPr>
          <p:cNvPr id="5" name="Picture 4">
            <a:extLst>
              <a:ext uri="{FF2B5EF4-FFF2-40B4-BE49-F238E27FC236}">
                <a16:creationId xmlns:a16="http://schemas.microsoft.com/office/drawing/2014/main" id="{EC22C85A-67B0-C543-88EC-1F07F01E516A}"/>
              </a:ext>
            </a:extLst>
          </p:cNvPr>
          <p:cNvPicPr>
            <a:picLocks noChangeAspect="1"/>
          </p:cNvPicPr>
          <p:nvPr/>
        </p:nvPicPr>
        <p:blipFill>
          <a:blip r:embed="rId3"/>
          <a:stretch>
            <a:fillRect/>
          </a:stretch>
        </p:blipFill>
        <p:spPr>
          <a:xfrm>
            <a:off x="6096000" y="1350286"/>
            <a:ext cx="4972257" cy="4558243"/>
          </a:xfrm>
          <a:prstGeom prst="rect">
            <a:avLst/>
          </a:prstGeom>
        </p:spPr>
      </p:pic>
      <p:pic>
        <p:nvPicPr>
          <p:cNvPr id="7" name="Picture 6">
            <a:extLst>
              <a:ext uri="{FF2B5EF4-FFF2-40B4-BE49-F238E27FC236}">
                <a16:creationId xmlns:a16="http://schemas.microsoft.com/office/drawing/2014/main" id="{0D248E7F-D5B8-0611-8618-755A66898428}"/>
              </a:ext>
            </a:extLst>
          </p:cNvPr>
          <p:cNvPicPr>
            <a:picLocks noChangeAspect="1"/>
          </p:cNvPicPr>
          <p:nvPr/>
        </p:nvPicPr>
        <p:blipFill>
          <a:blip r:embed="rId4"/>
          <a:stretch>
            <a:fillRect/>
          </a:stretch>
        </p:blipFill>
        <p:spPr>
          <a:xfrm>
            <a:off x="838200" y="1350285"/>
            <a:ext cx="4763390" cy="4558244"/>
          </a:xfrm>
          <a:prstGeom prst="rect">
            <a:avLst/>
          </a:prstGeom>
        </p:spPr>
      </p:pic>
      <p:sp>
        <p:nvSpPr>
          <p:cNvPr id="8" name="TextBox 7">
            <a:extLst>
              <a:ext uri="{FF2B5EF4-FFF2-40B4-BE49-F238E27FC236}">
                <a16:creationId xmlns:a16="http://schemas.microsoft.com/office/drawing/2014/main" id="{E32A57B9-010D-D6C1-B77B-12863F1EEA22}"/>
              </a:ext>
            </a:extLst>
          </p:cNvPr>
          <p:cNvSpPr txBox="1"/>
          <p:nvPr/>
        </p:nvSpPr>
        <p:spPr>
          <a:xfrm>
            <a:off x="1019085" y="6094587"/>
            <a:ext cx="9165009" cy="369332"/>
          </a:xfrm>
          <a:prstGeom prst="rect">
            <a:avLst/>
          </a:prstGeom>
          <a:noFill/>
        </p:spPr>
        <p:txBody>
          <a:bodyPr wrap="none" rtlCol="0">
            <a:spAutoFit/>
          </a:bodyPr>
          <a:lstStyle/>
          <a:p>
            <a:r>
              <a:rPr lang="en-US"/>
              <a:t>Before equilibration                                                                                                                 After equilibration</a:t>
            </a:r>
          </a:p>
        </p:txBody>
      </p:sp>
    </p:spTree>
    <p:extLst>
      <p:ext uri="{BB962C8B-B14F-4D97-AF65-F5344CB8AC3E}">
        <p14:creationId xmlns:p14="http://schemas.microsoft.com/office/powerpoint/2010/main" val="4261220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1306</Words>
  <Application>Microsoft Office PowerPoint</Application>
  <PresentationFormat>Widescreen</PresentationFormat>
  <Paragraphs>138</Paragraphs>
  <Slides>13</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vt:lpstr>
      <vt:lpstr>Aptos Display</vt:lpstr>
      <vt:lpstr>Arial</vt:lpstr>
      <vt:lpstr>Arial</vt:lpstr>
      <vt:lpstr>Calibri</vt:lpstr>
      <vt:lpstr>Roboto</vt:lpstr>
      <vt:lpstr>Söhne</vt:lpstr>
      <vt:lpstr>Office Theme</vt:lpstr>
      <vt:lpstr>Modelling lipid phase separation for applications in drug delivery</vt:lpstr>
      <vt:lpstr>Rationale</vt:lpstr>
      <vt:lpstr>Background</vt:lpstr>
      <vt:lpstr>Background</vt:lpstr>
      <vt:lpstr>Research Question</vt:lpstr>
      <vt:lpstr>Objectives &amp; Approach</vt:lpstr>
      <vt:lpstr>Methods</vt:lpstr>
      <vt:lpstr>PowerPoint Presentation</vt:lpstr>
      <vt:lpstr>Results</vt:lpstr>
      <vt:lpstr>Results</vt:lpstr>
      <vt:lpstr>Future Directions</vt:lpstr>
      <vt:lpstr>Future Directions</vt:lpstr>
      <vt:lpstr>Evaluating extent of phase separation (clustering) using DBSCAN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lipid phase separation for nanoparticle drug delivery</dc:title>
  <dc:creator>Samantha Tran</dc:creator>
  <cp:lastModifiedBy>Ching Ting Roy Ng</cp:lastModifiedBy>
  <cp:revision>2</cp:revision>
  <dcterms:created xsi:type="dcterms:W3CDTF">2024-04-23T19:20:12Z</dcterms:created>
  <dcterms:modified xsi:type="dcterms:W3CDTF">2024-05-10T05:39:02Z</dcterms:modified>
</cp:coreProperties>
</file>